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635" r:id="rId2"/>
    <p:sldId id="636" r:id="rId3"/>
    <p:sldId id="637" r:id="rId4"/>
    <p:sldId id="638" r:id="rId5"/>
    <p:sldId id="639" r:id="rId6"/>
    <p:sldId id="641" r:id="rId7"/>
    <p:sldId id="653" r:id="rId8"/>
    <p:sldId id="652" r:id="rId9"/>
    <p:sldId id="640" r:id="rId10"/>
    <p:sldId id="642" r:id="rId11"/>
    <p:sldId id="643" r:id="rId12"/>
    <p:sldId id="644" r:id="rId13"/>
    <p:sldId id="645" r:id="rId14"/>
    <p:sldId id="646" r:id="rId15"/>
    <p:sldId id="648" r:id="rId16"/>
    <p:sldId id="649" r:id="rId17"/>
    <p:sldId id="650" r:id="rId18"/>
    <p:sldId id="647" r:id="rId1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uo-Chuan Wu" initials="KW" lastIdx="0" clrIdx="0">
    <p:extLst>
      <p:ext uri="{19B8F6BF-5375-455C-9EA6-DF929625EA0E}">
        <p15:presenceInfo xmlns:p15="http://schemas.microsoft.com/office/powerpoint/2012/main" userId="Kuo-Chuan W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E8"/>
    <a:srgbClr val="FFC000"/>
    <a:srgbClr val="FF3755"/>
    <a:srgbClr val="383838"/>
    <a:srgbClr val="0073BE"/>
    <a:srgbClr val="009146"/>
    <a:srgbClr val="550050"/>
    <a:srgbClr val="56004F"/>
    <a:srgbClr val="EEEEEE"/>
    <a:srgbClr val="FE3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6" autoAdjust="0"/>
    <p:restoredTop sz="85831" autoAdjust="0"/>
  </p:normalViewPr>
  <p:slideViewPr>
    <p:cSldViewPr snapToGrid="0">
      <p:cViewPr varScale="1">
        <p:scale>
          <a:sx n="73" d="100"/>
          <a:sy n="73" d="100"/>
        </p:scale>
        <p:origin x="498" y="7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107BC-25A0-4524-A432-FDE8526B72AF}" type="datetimeFigureOut">
              <a:rPr lang="zh-TW" altLang="en-US" smtClean="0"/>
              <a:t>2021/11/23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81462-57AB-4AB3-8A81-75577DC36C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2612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1462-57AB-4AB3-8A81-75577DC36C47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5151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1462-57AB-4AB3-8A81-75577DC36C47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5856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1462-57AB-4AB3-8A81-75577DC36C47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165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1462-57AB-4AB3-8A81-75577DC36C47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231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1462-57AB-4AB3-8A81-75577DC36C47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6000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1462-57AB-4AB3-8A81-75577DC36C4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21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1462-57AB-4AB3-8A81-75577DC36C47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2750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1462-57AB-4AB3-8A81-75577DC36C47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847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81462-57AB-4AB3-8A81-75577DC36C47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3031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676E3696-5EBA-46DD-9172-AD98753FAEBA}"/>
              </a:ext>
            </a:extLst>
          </p:cNvPr>
          <p:cNvGrpSpPr/>
          <p:nvPr userDrawn="1"/>
        </p:nvGrpSpPr>
        <p:grpSpPr>
          <a:xfrm>
            <a:off x="1303357" y="5256231"/>
            <a:ext cx="4847417" cy="842744"/>
            <a:chOff x="1389082" y="5247255"/>
            <a:chExt cx="4847417" cy="842744"/>
          </a:xfrm>
        </p:grpSpPr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C4CFF658-52AD-4C8C-9AF5-D34F83B4DA76}"/>
                </a:ext>
              </a:extLst>
            </p:cNvPr>
            <p:cNvSpPr txBox="1"/>
            <p:nvPr/>
          </p:nvSpPr>
          <p:spPr>
            <a:xfrm>
              <a:off x="1389082" y="5247255"/>
              <a:ext cx="3262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8383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屏東大學資訊工程學系</a:t>
              </a: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25B7477E-EDCB-4D96-AA4D-640D46C9AD3A}"/>
                </a:ext>
              </a:extLst>
            </p:cNvPr>
            <p:cNvSpPr txBox="1"/>
            <p:nvPr/>
          </p:nvSpPr>
          <p:spPr>
            <a:xfrm>
              <a:off x="1389082" y="5597556"/>
              <a:ext cx="484741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8383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+mn-ea"/>
                  <a:cs typeface="+mn-cs"/>
                </a:rPr>
                <a:t>National Pingtung University</a:t>
              </a:r>
            </a:p>
            <a:p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8383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+mn-ea"/>
                  <a:cs typeface="+mn-cs"/>
                </a:rPr>
                <a:t>Department of Computer Science and Information Engineering</a:t>
              </a: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C797D01D-6F8D-43CE-8665-E0FA8EF10287}"/>
              </a:ext>
            </a:extLst>
          </p:cNvPr>
          <p:cNvSpPr/>
          <p:nvPr userDrawn="1"/>
        </p:nvSpPr>
        <p:spPr>
          <a:xfrm>
            <a:off x="327993" y="6098975"/>
            <a:ext cx="5204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吳國銓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Kuo-Chuan Wu </a:t>
            </a:r>
          </a:p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微軟正黑體" panose="020B0604030504040204" pitchFamily="34" charset="-120"/>
                <a:ea typeface="+mn-ea"/>
                <a:cs typeface="+mn-cs"/>
              </a:rPr>
              <a:t>https://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微軟正黑體" panose="020B0604030504040204" pitchFamily="34" charset="-120"/>
                <a:ea typeface="+mn-ea"/>
                <a:cs typeface="+mn-cs"/>
              </a:rPr>
              <a:t>faculty.nptu.edu.tw/~kcwu/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10076EA0-9F24-498C-ABE7-4B40D662A80A}"/>
              </a:ext>
            </a:extLst>
          </p:cNvPr>
          <p:cNvGrpSpPr/>
          <p:nvPr userDrawn="1"/>
        </p:nvGrpSpPr>
        <p:grpSpPr>
          <a:xfrm>
            <a:off x="0" y="1701135"/>
            <a:ext cx="12192000" cy="3455730"/>
            <a:chOff x="0" y="1580169"/>
            <a:chExt cx="12192000" cy="3455730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1DB21C92-D8A1-47BB-A56C-7185B46BBEAE}"/>
                </a:ext>
              </a:extLst>
            </p:cNvPr>
            <p:cNvSpPr/>
            <p:nvPr/>
          </p:nvSpPr>
          <p:spPr>
            <a:xfrm>
              <a:off x="0" y="4306924"/>
              <a:ext cx="3622674" cy="38991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634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B9A64593-165C-4D0B-A45B-340BB8A2084F}"/>
                </a:ext>
              </a:extLst>
            </p:cNvPr>
            <p:cNvGrpSpPr/>
            <p:nvPr/>
          </p:nvGrpSpPr>
          <p:grpSpPr>
            <a:xfrm flipH="1" flipV="1">
              <a:off x="5" y="4495327"/>
              <a:ext cx="7199998" cy="540572"/>
              <a:chOff x="2921129" y="2540284"/>
              <a:chExt cx="3187570" cy="270286"/>
            </a:xfrm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80047292-3507-4CBA-8688-1AD025627889}"/>
                  </a:ext>
                </a:extLst>
              </p:cNvPr>
              <p:cNvSpPr/>
              <p:nvPr/>
            </p:nvSpPr>
            <p:spPr>
              <a:xfrm>
                <a:off x="3160197" y="2540570"/>
                <a:ext cx="2948502" cy="270000"/>
              </a:xfrm>
              <a:prstGeom prst="rect">
                <a:avLst/>
              </a:pr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 cmpd="sng">
                    <a:solidFill>
                      <a:srgbClr val="395E8A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1" name="等腰三角形 30">
                <a:extLst>
                  <a:ext uri="{FF2B5EF4-FFF2-40B4-BE49-F238E27FC236}">
                    <a16:creationId xmlns:a16="http://schemas.microsoft.com/office/drawing/2014/main" id="{8E05F6C4-98BF-4347-9E2F-0D66A5817069}"/>
                  </a:ext>
                </a:extLst>
              </p:cNvPr>
              <p:cNvSpPr/>
              <p:nvPr/>
            </p:nvSpPr>
            <p:spPr>
              <a:xfrm flipV="1">
                <a:off x="2921129" y="2540284"/>
                <a:ext cx="239068" cy="270000"/>
              </a:xfrm>
              <a:prstGeom prst="triangle">
                <a:avLst>
                  <a:gd name="adj" fmla="val 100000"/>
                </a:avLst>
              </a:pr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 cmpd="sng">
                    <a:solidFill>
                      <a:srgbClr val="395E8A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5AEE7E8-58BF-4643-ABCA-E6746BCC017B}"/>
                </a:ext>
              </a:extLst>
            </p:cNvPr>
            <p:cNvSpPr/>
            <p:nvPr/>
          </p:nvSpPr>
          <p:spPr>
            <a:xfrm>
              <a:off x="8569326" y="1907316"/>
              <a:ext cx="3622674" cy="38991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634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476EEBAF-703E-41E9-84F2-9FEF66C483D3}"/>
                </a:ext>
              </a:extLst>
            </p:cNvPr>
            <p:cNvGrpSpPr/>
            <p:nvPr/>
          </p:nvGrpSpPr>
          <p:grpSpPr>
            <a:xfrm>
              <a:off x="4991998" y="1580169"/>
              <a:ext cx="7200002" cy="539997"/>
              <a:chOff x="2846938" y="2630570"/>
              <a:chExt cx="3187570" cy="180000"/>
            </a:xfrm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FE581D40-5162-4042-978B-A6D0934FF68F}"/>
                  </a:ext>
                </a:extLst>
              </p:cNvPr>
              <p:cNvSpPr/>
              <p:nvPr/>
            </p:nvSpPr>
            <p:spPr>
              <a:xfrm>
                <a:off x="3086006" y="2630570"/>
                <a:ext cx="2948502" cy="180000"/>
              </a:xfrm>
              <a:prstGeom prst="rect">
                <a:avLst/>
              </a:pr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 cmpd="sng">
                    <a:solidFill>
                      <a:srgbClr val="395E8A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9" name="等腰三角形 28">
                <a:extLst>
                  <a:ext uri="{FF2B5EF4-FFF2-40B4-BE49-F238E27FC236}">
                    <a16:creationId xmlns:a16="http://schemas.microsoft.com/office/drawing/2014/main" id="{42410561-4E16-4734-81B7-CCB50B0200C5}"/>
                  </a:ext>
                </a:extLst>
              </p:cNvPr>
              <p:cNvSpPr/>
              <p:nvPr/>
            </p:nvSpPr>
            <p:spPr>
              <a:xfrm flipV="1">
                <a:off x="2846938" y="2630570"/>
                <a:ext cx="239068" cy="180000"/>
              </a:xfrm>
              <a:prstGeom prst="triangle">
                <a:avLst>
                  <a:gd name="adj" fmla="val 100000"/>
                </a:avLst>
              </a:pr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 cmpd="sng">
                    <a:solidFill>
                      <a:srgbClr val="395E8A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08F115A1-BD1C-48B2-8856-C46C96D7E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98"/>
          <a:stretch/>
        </p:blipFill>
        <p:spPr>
          <a:xfrm>
            <a:off x="382778" y="5288263"/>
            <a:ext cx="788797" cy="74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38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準內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4EDA05AC-B15C-405E-8F01-2F7348768049}"/>
              </a:ext>
            </a:extLst>
          </p:cNvPr>
          <p:cNvSpPr/>
          <p:nvPr userDrawn="1"/>
        </p:nvSpPr>
        <p:spPr>
          <a:xfrm>
            <a:off x="0" y="6498000"/>
            <a:ext cx="360000" cy="360000"/>
          </a:xfrm>
          <a:prstGeom prst="rect">
            <a:avLst/>
          </a:prstGeom>
          <a:solidFill>
            <a:srgbClr val="FFC000"/>
          </a:solidFill>
          <a:ln w="25400" cap="flat" cmpd="sng">
            <a:noFill/>
            <a:miter lim="800000"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83639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26ACFD-64AE-4B2A-956D-BCE26BF19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6228"/>
            <a:ext cx="10515600" cy="4997735"/>
          </a:xfrm>
        </p:spPr>
        <p:txBody>
          <a:bodyPr/>
          <a:lstStyle>
            <a:lvl1pPr>
              <a:defRPr>
                <a:solidFill>
                  <a:srgbClr val="38383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>
              <a:defRPr>
                <a:solidFill>
                  <a:srgbClr val="38383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>
              <a:defRPr>
                <a:solidFill>
                  <a:srgbClr val="38383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>
              <a:defRPr>
                <a:solidFill>
                  <a:srgbClr val="38383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>
              <a:defRPr>
                <a:solidFill>
                  <a:srgbClr val="38383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56B0F9B-1B92-43E3-B14F-D44E0AFEA4D4}"/>
              </a:ext>
            </a:extLst>
          </p:cNvPr>
          <p:cNvGrpSpPr/>
          <p:nvPr userDrawn="1"/>
        </p:nvGrpSpPr>
        <p:grpSpPr>
          <a:xfrm>
            <a:off x="0" y="0"/>
            <a:ext cx="2746172" cy="360000"/>
            <a:chOff x="0" y="0"/>
            <a:chExt cx="2746172" cy="36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A7E82E9-41E6-4797-A27B-CD023422D707}"/>
                </a:ext>
              </a:extLst>
            </p:cNvPr>
            <p:cNvSpPr/>
            <p:nvPr/>
          </p:nvSpPr>
          <p:spPr>
            <a:xfrm>
              <a:off x="0" y="0"/>
              <a:ext cx="2206171" cy="36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9" name="等腰三角形 8">
              <a:extLst>
                <a:ext uri="{FF2B5EF4-FFF2-40B4-BE49-F238E27FC236}">
                  <a16:creationId xmlns:a16="http://schemas.microsoft.com/office/drawing/2014/main" id="{CF0C88CC-5E09-49EE-9647-60063E85E68F}"/>
                </a:ext>
              </a:extLst>
            </p:cNvPr>
            <p:cNvSpPr/>
            <p:nvPr/>
          </p:nvSpPr>
          <p:spPr>
            <a:xfrm flipH="1" flipV="1">
              <a:off x="2206171" y="0"/>
              <a:ext cx="540001" cy="360000"/>
            </a:xfrm>
            <a:prstGeom prst="triangle">
              <a:avLst>
                <a:gd name="adj" fmla="val 10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5E9ED73E-5D39-49EA-A3FE-19A039A87A3B}"/>
              </a:ext>
            </a:extLst>
          </p:cNvPr>
          <p:cNvCxnSpPr/>
          <p:nvPr userDrawn="1"/>
        </p:nvCxnSpPr>
        <p:spPr>
          <a:xfrm>
            <a:off x="827314" y="1059546"/>
            <a:ext cx="4818743" cy="0"/>
          </a:xfrm>
          <a:prstGeom prst="line">
            <a:avLst/>
          </a:prstGeom>
          <a:ln w="762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18ECE6D6-25BA-4298-9AED-D8A4C772C1B1}"/>
              </a:ext>
            </a:extLst>
          </p:cNvPr>
          <p:cNvGrpSpPr/>
          <p:nvPr userDrawn="1"/>
        </p:nvGrpSpPr>
        <p:grpSpPr>
          <a:xfrm flipH="1" flipV="1">
            <a:off x="3570717" y="6498000"/>
            <a:ext cx="8621283" cy="360000"/>
            <a:chOff x="-3892325" y="0"/>
            <a:chExt cx="6638497" cy="360000"/>
          </a:xfrm>
          <a:solidFill>
            <a:srgbClr val="383838"/>
          </a:solidFill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0C3C5C7-CFAA-4B05-89AE-ED1DB5A2A627}"/>
                </a:ext>
              </a:extLst>
            </p:cNvPr>
            <p:cNvSpPr/>
            <p:nvPr/>
          </p:nvSpPr>
          <p:spPr>
            <a:xfrm>
              <a:off x="-3892325" y="0"/>
              <a:ext cx="6098500" cy="360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CAD397A2-3EBA-4C3D-9376-7328CB499E46}"/>
                </a:ext>
              </a:extLst>
            </p:cNvPr>
            <p:cNvSpPr/>
            <p:nvPr/>
          </p:nvSpPr>
          <p:spPr>
            <a:xfrm flipH="1" flipV="1">
              <a:off x="2206171" y="0"/>
              <a:ext cx="540001" cy="360000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F1C0C601-8BFB-42D0-BA0D-5564F77C778B}"/>
              </a:ext>
            </a:extLst>
          </p:cNvPr>
          <p:cNvSpPr/>
          <p:nvPr userDrawn="1"/>
        </p:nvSpPr>
        <p:spPr>
          <a:xfrm>
            <a:off x="6669563" y="6527680"/>
            <a:ext cx="5464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F7F7E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NPTU CSIE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F7F7EC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| Kuo-Chuan Wu |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F7F7E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https://faculty.nptu.edu.tw/~kcwu/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F7F7EC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標題 1">
            <a:extLst>
              <a:ext uri="{FF2B5EF4-FFF2-40B4-BE49-F238E27FC236}">
                <a16:creationId xmlns:a16="http://schemas.microsoft.com/office/drawing/2014/main" id="{F55DF435-71AC-4C93-8187-2DE5DB2C3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508004"/>
            <a:ext cx="4493538" cy="523220"/>
          </a:xfrm>
          <a:noFill/>
        </p:spPr>
        <p:txBody>
          <a:bodyPr wrap="none" rtlCol="0">
            <a:spAutoFit/>
          </a:bodyPr>
          <a:lstStyle>
            <a:lvl1pPr>
              <a:defRPr kumimoji="0" lang="zh-TW" altLang="en-US" sz="2800" b="1" i="0" u="none" strike="noStrike" cap="none" spc="0" normalizeH="0" baseline="0">
                <a:ln>
                  <a:noFill/>
                </a:ln>
                <a:solidFill>
                  <a:srgbClr val="383639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+mn-cs"/>
              </a:defRPr>
            </a:lvl1pPr>
          </a:lstStyle>
          <a:p>
            <a:pPr marL="0" marR="0" lvl="0" indent="0" defTabSz="91436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zh-TW" altLang="en-US" dirty="0"/>
              <a:t>按一下以編輯母片標題樣式</a:t>
            </a:r>
          </a:p>
        </p:txBody>
      </p:sp>
      <p:sp>
        <p:nvSpPr>
          <p:cNvPr id="20" name="投影片編號版面配置區 3">
            <a:extLst>
              <a:ext uri="{FF2B5EF4-FFF2-40B4-BE49-F238E27FC236}">
                <a16:creationId xmlns:a16="http://schemas.microsoft.com/office/drawing/2014/main" id="{730CC498-4706-4735-8396-4ED02EAB9D96}"/>
              </a:ext>
            </a:extLst>
          </p:cNvPr>
          <p:cNvSpPr txBox="1">
            <a:spLocks/>
          </p:cNvSpPr>
          <p:nvPr userDrawn="1"/>
        </p:nvSpPr>
        <p:spPr>
          <a:xfrm>
            <a:off x="0" y="6498000"/>
            <a:ext cx="360000" cy="360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defPPr>
              <a:defRPr lang="zh-TW"/>
            </a:defPPr>
            <a:lvl1pPr marL="0" algn="r" defTabSz="914400" rtl="0" eaLnBrk="1" latinLnBrk="0" hangingPunct="1">
              <a:defRPr sz="1600" kern="1200">
                <a:solidFill>
                  <a:srgbClr val="F4F4E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E1C1F8C-63C4-46A3-8EFD-B10FAC02C407}" type="slidenum">
              <a:rPr lang="zh-TW" altLang="en-US" sz="1200" smtClean="0">
                <a:solidFill>
                  <a:srgbClr val="38383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pPr algn="ctr"/>
              <a:t>‹#›</a:t>
            </a:fld>
            <a:endParaRPr lang="zh-TW" altLang="en-US" sz="1200" dirty="0">
              <a:solidFill>
                <a:srgbClr val="383838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11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73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C964F9-6B7C-450B-9F58-C513C761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0416654-6187-4E34-8BF4-A6D1216C2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4BA93D0-0ABC-4FDF-A369-B93F9881A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CA91D31-5667-4AD9-B973-D31FB360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2D76C-6ABF-42E0-B7F1-7F11B520D5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5553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F0CA9BD-228C-4EC0-8875-5B90765E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5658EA-5523-43FC-A0A5-CBED1CE87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BBE7EB1-1B0B-4FED-992C-E1354D6D7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1CAC869-0589-432C-8693-07A6B76FD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6274478-27FD-466D-B4D2-0DCD27065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2D76C-6ABF-42E0-B7F1-7F11B520D5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599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493A91F-9B57-4C63-9C93-070ADDE285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7" r="2036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63593CC-50DF-4754-8F30-2CFED2DC1B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E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E0D392E-670E-4050-8895-23DEC003AAE3}"/>
              </a:ext>
            </a:extLst>
          </p:cNvPr>
          <p:cNvSpPr/>
          <p:nvPr/>
        </p:nvSpPr>
        <p:spPr>
          <a:xfrm>
            <a:off x="0" y="2815771"/>
            <a:ext cx="12192000" cy="1451429"/>
          </a:xfrm>
          <a:prstGeom prst="rect">
            <a:avLst/>
          </a:prstGeom>
          <a:solidFill>
            <a:srgbClr val="383838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36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四位七段顯示器</a:t>
            </a:r>
            <a:endParaRPr lang="en-US" altLang="zh-TW" sz="36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5A61CA4-CF26-4E45-90D3-3C4DF9DE92D7}"/>
              </a:ext>
            </a:extLst>
          </p:cNvPr>
          <p:cNvSpPr txBox="1"/>
          <p:nvPr/>
        </p:nvSpPr>
        <p:spPr>
          <a:xfrm>
            <a:off x="0" y="2234706"/>
            <a:ext cx="23391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rgbClr val="383838"/>
                </a:solidFill>
                <a:cs typeface="Arial" panose="020B0604020202020204" pitchFamily="34" charset="0"/>
              </a:rPr>
              <a:t>實驗</a:t>
            </a:r>
            <a:r>
              <a:rPr lang="en-US" altLang="zh-TW" sz="4400" b="1" dirty="0">
                <a:solidFill>
                  <a:srgbClr val="383838"/>
                </a:solidFill>
                <a:cs typeface="Arial" panose="020B0604020202020204" pitchFamily="34" charset="0"/>
              </a:rPr>
              <a:t> 2-4</a:t>
            </a:r>
            <a:endParaRPr lang="zh-TW" altLang="en-US" sz="4400" b="1" dirty="0">
              <a:solidFill>
                <a:srgbClr val="38383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717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EA13D-DA27-47B6-91CF-1253F8C1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529548"/>
            <a:ext cx="2698175" cy="480131"/>
          </a:xfrm>
        </p:spPr>
        <p:txBody>
          <a:bodyPr/>
          <a:lstStyle/>
          <a:p>
            <a:r>
              <a:rPr lang="zh-TW" altLang="en-US" dirty="0"/>
              <a:t>四位七段顯示器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69702EA-EC6B-4BC6-856A-EEC7518CAAF9}"/>
              </a:ext>
            </a:extLst>
          </p:cNvPr>
          <p:cNvSpPr/>
          <p:nvPr/>
        </p:nvSpPr>
        <p:spPr>
          <a:xfrm>
            <a:off x="805912" y="1329866"/>
            <a:ext cx="1296000" cy="43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C000"/>
                </a:solidFill>
              </a:rPr>
              <a:t>程式一</a:t>
            </a:r>
            <a:endParaRPr lang="en-US" altLang="zh-TW" sz="2400" b="1" dirty="0">
              <a:solidFill>
                <a:srgbClr val="FFC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709E86-9FBE-4B90-88D2-34001524A5A6}"/>
              </a:ext>
            </a:extLst>
          </p:cNvPr>
          <p:cNvSpPr/>
          <p:nvPr/>
        </p:nvSpPr>
        <p:spPr>
          <a:xfrm>
            <a:off x="149012" y="29029"/>
            <a:ext cx="2071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rgbClr val="383838"/>
                </a:solidFill>
                <a:cs typeface="Arial" panose="020B0604020202020204" pitchFamily="34" charset="0"/>
              </a:rPr>
              <a:t>實驗</a:t>
            </a:r>
            <a:r>
              <a:rPr lang="en-US" altLang="zh-TW" sz="1600" dirty="0">
                <a:solidFill>
                  <a:srgbClr val="383838"/>
                </a:solidFill>
                <a:cs typeface="Arial" panose="020B0604020202020204" pitchFamily="34" charset="0"/>
              </a:rPr>
              <a:t> 2-4</a:t>
            </a:r>
            <a:endParaRPr lang="zh-TW" altLang="en-US" sz="1600" dirty="0">
              <a:solidFill>
                <a:srgbClr val="383838"/>
              </a:solidFill>
              <a:cs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3A3C47B-4598-43E8-B28C-78A6A39946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1"/>
          <a:stretch/>
        </p:blipFill>
        <p:spPr>
          <a:xfrm>
            <a:off x="500346" y="1976570"/>
            <a:ext cx="5400000" cy="404421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08184E9-BD33-4F25-8D58-1BFCA52F4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656" y="1370285"/>
            <a:ext cx="5400000" cy="465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00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EA13D-DA27-47B6-91CF-1253F8C1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529548"/>
            <a:ext cx="2698175" cy="480131"/>
          </a:xfrm>
        </p:spPr>
        <p:txBody>
          <a:bodyPr/>
          <a:lstStyle/>
          <a:p>
            <a:r>
              <a:rPr lang="zh-TW" altLang="en-US" dirty="0"/>
              <a:t>四位七段顯示器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69702EA-EC6B-4BC6-856A-EEC7518CAAF9}"/>
              </a:ext>
            </a:extLst>
          </p:cNvPr>
          <p:cNvSpPr/>
          <p:nvPr/>
        </p:nvSpPr>
        <p:spPr>
          <a:xfrm>
            <a:off x="805912" y="1329866"/>
            <a:ext cx="1512000" cy="43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C000"/>
                </a:solidFill>
              </a:rPr>
              <a:t>程式二</a:t>
            </a:r>
            <a:r>
              <a:rPr lang="en-US" altLang="zh-TW" sz="2400" b="1" dirty="0">
                <a:solidFill>
                  <a:srgbClr val="FFC000"/>
                </a:solidFill>
              </a:rPr>
              <a:t>-1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709E86-9FBE-4B90-88D2-34001524A5A6}"/>
              </a:ext>
            </a:extLst>
          </p:cNvPr>
          <p:cNvSpPr/>
          <p:nvPr/>
        </p:nvSpPr>
        <p:spPr>
          <a:xfrm>
            <a:off x="149012" y="29029"/>
            <a:ext cx="2071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rgbClr val="383838"/>
                </a:solidFill>
                <a:cs typeface="Arial" panose="020B0604020202020204" pitchFamily="34" charset="0"/>
              </a:rPr>
              <a:t>實驗</a:t>
            </a:r>
            <a:r>
              <a:rPr lang="en-US" altLang="zh-TW" sz="1600" dirty="0">
                <a:solidFill>
                  <a:srgbClr val="383838"/>
                </a:solidFill>
                <a:cs typeface="Arial" panose="020B0604020202020204" pitchFamily="34" charset="0"/>
              </a:rPr>
              <a:t> 2-4</a:t>
            </a:r>
            <a:endParaRPr lang="zh-TW" altLang="en-US" sz="1600" dirty="0">
              <a:solidFill>
                <a:srgbClr val="383838"/>
              </a:solidFill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E05CCA4-1377-4A33-A2B7-BE0D98016B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994"/>
          <a:stretch/>
        </p:blipFill>
        <p:spPr>
          <a:xfrm>
            <a:off x="804087" y="2082053"/>
            <a:ext cx="5400000" cy="421142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A0A5678-562D-4023-8C71-2CA975C2C8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990"/>
          <a:stretch/>
        </p:blipFill>
        <p:spPr>
          <a:xfrm>
            <a:off x="6406404" y="225476"/>
            <a:ext cx="5400000" cy="6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67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EA13D-DA27-47B6-91CF-1253F8C1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529548"/>
            <a:ext cx="2698175" cy="480131"/>
          </a:xfrm>
        </p:spPr>
        <p:txBody>
          <a:bodyPr/>
          <a:lstStyle/>
          <a:p>
            <a:r>
              <a:rPr lang="zh-TW" altLang="en-US" dirty="0"/>
              <a:t>四位七段顯示器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709E86-9FBE-4B90-88D2-34001524A5A6}"/>
              </a:ext>
            </a:extLst>
          </p:cNvPr>
          <p:cNvSpPr/>
          <p:nvPr/>
        </p:nvSpPr>
        <p:spPr>
          <a:xfrm>
            <a:off x="149012" y="29029"/>
            <a:ext cx="2071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rgbClr val="383838"/>
                </a:solidFill>
                <a:cs typeface="Arial" panose="020B0604020202020204" pitchFamily="34" charset="0"/>
              </a:rPr>
              <a:t>實驗</a:t>
            </a:r>
            <a:r>
              <a:rPr lang="en-US" altLang="zh-TW" sz="1600" dirty="0">
                <a:solidFill>
                  <a:srgbClr val="383838"/>
                </a:solidFill>
                <a:cs typeface="Arial" panose="020B0604020202020204" pitchFamily="34" charset="0"/>
              </a:rPr>
              <a:t> 2-4</a:t>
            </a:r>
            <a:endParaRPr lang="zh-TW" altLang="en-US" sz="1600" dirty="0">
              <a:solidFill>
                <a:srgbClr val="383838"/>
              </a:solidFill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E15D6A7-B3FB-47A7-A51A-FF984E3DA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2228851"/>
            <a:ext cx="5400000" cy="392506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E098B79-1C12-45B2-A6E4-11B2C8171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780" y="336806"/>
            <a:ext cx="5400000" cy="332275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18AA63F-4AF5-4D69-8AB6-293B4F565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780" y="3659558"/>
            <a:ext cx="5400000" cy="2482224"/>
          </a:xfrm>
          <a:prstGeom prst="rect">
            <a:avLst/>
          </a:prstGeom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F2503CA2-286F-450B-8CE0-A34EEB948BD6}"/>
              </a:ext>
            </a:extLst>
          </p:cNvPr>
          <p:cNvSpPr/>
          <p:nvPr/>
        </p:nvSpPr>
        <p:spPr>
          <a:xfrm>
            <a:off x="805912" y="1329866"/>
            <a:ext cx="1512000" cy="43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C000"/>
                </a:solidFill>
              </a:rPr>
              <a:t>程式二</a:t>
            </a:r>
            <a:r>
              <a:rPr lang="en-US" altLang="zh-TW" sz="2400" b="1" dirty="0">
                <a:solidFill>
                  <a:srgbClr val="FFC000"/>
                </a:solidFill>
              </a:rPr>
              <a:t>-2</a:t>
            </a:r>
          </a:p>
        </p:txBody>
      </p:sp>
    </p:spTree>
    <p:extLst>
      <p:ext uri="{BB962C8B-B14F-4D97-AF65-F5344CB8AC3E}">
        <p14:creationId xmlns:p14="http://schemas.microsoft.com/office/powerpoint/2010/main" val="120685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EA13D-DA27-47B6-91CF-1253F8C1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529548"/>
            <a:ext cx="2698175" cy="480131"/>
          </a:xfrm>
        </p:spPr>
        <p:txBody>
          <a:bodyPr/>
          <a:lstStyle/>
          <a:p>
            <a:r>
              <a:rPr lang="zh-TW" altLang="en-US" dirty="0"/>
              <a:t>四位七段顯示器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709E86-9FBE-4B90-88D2-34001524A5A6}"/>
              </a:ext>
            </a:extLst>
          </p:cNvPr>
          <p:cNvSpPr/>
          <p:nvPr/>
        </p:nvSpPr>
        <p:spPr>
          <a:xfrm>
            <a:off x="149012" y="29029"/>
            <a:ext cx="2071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rgbClr val="383838"/>
                </a:solidFill>
                <a:cs typeface="Arial" panose="020B0604020202020204" pitchFamily="34" charset="0"/>
              </a:rPr>
              <a:t>實驗</a:t>
            </a:r>
            <a:r>
              <a:rPr lang="en-US" altLang="zh-TW" sz="1600" dirty="0">
                <a:solidFill>
                  <a:srgbClr val="383838"/>
                </a:solidFill>
                <a:cs typeface="Arial" panose="020B0604020202020204" pitchFamily="34" charset="0"/>
              </a:rPr>
              <a:t> 2-4</a:t>
            </a:r>
            <a:endParaRPr lang="zh-TW" altLang="en-US" sz="1600" dirty="0">
              <a:solidFill>
                <a:srgbClr val="383838"/>
              </a:solidFill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46F3664-7E00-409E-BA4C-71E615CDAEF0}"/>
              </a:ext>
            </a:extLst>
          </p:cNvPr>
          <p:cNvSpPr/>
          <p:nvPr/>
        </p:nvSpPr>
        <p:spPr>
          <a:xfrm>
            <a:off x="805912" y="1329866"/>
            <a:ext cx="1512000" cy="43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C000"/>
                </a:solidFill>
              </a:rPr>
              <a:t>程式二</a:t>
            </a:r>
            <a:r>
              <a:rPr lang="en-US" altLang="zh-TW" sz="2400" b="1" dirty="0">
                <a:solidFill>
                  <a:srgbClr val="FFC000"/>
                </a:solidFill>
              </a:rPr>
              <a:t>-3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9B57BAE-D6A9-4873-B72F-81F65342E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983169"/>
            <a:ext cx="5400000" cy="341408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2FEEC35-9284-4A66-BF03-9F56F38B34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402"/>
          <a:stretch/>
        </p:blipFill>
        <p:spPr>
          <a:xfrm>
            <a:off x="696000" y="5389634"/>
            <a:ext cx="5400000" cy="93119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C84117A-79AF-4C81-ABD3-11070F633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153" y="142832"/>
            <a:ext cx="5400000" cy="340719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43B1F28-C662-46E9-A77B-541852BC01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7153" y="3550025"/>
            <a:ext cx="5400000" cy="78046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B4579FD-E1BC-4E25-AC0A-734042DBA2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3386"/>
          <a:stretch/>
        </p:blipFill>
        <p:spPr>
          <a:xfrm>
            <a:off x="6467153" y="4322106"/>
            <a:ext cx="5400000" cy="201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11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EA13D-DA27-47B6-91CF-1253F8C1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529548"/>
            <a:ext cx="2698175" cy="480131"/>
          </a:xfrm>
        </p:spPr>
        <p:txBody>
          <a:bodyPr/>
          <a:lstStyle/>
          <a:p>
            <a:r>
              <a:rPr lang="zh-TW" altLang="en-US" dirty="0"/>
              <a:t>四位七段顯示器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709E86-9FBE-4B90-88D2-34001524A5A6}"/>
              </a:ext>
            </a:extLst>
          </p:cNvPr>
          <p:cNvSpPr/>
          <p:nvPr/>
        </p:nvSpPr>
        <p:spPr>
          <a:xfrm>
            <a:off x="149012" y="29029"/>
            <a:ext cx="2071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rgbClr val="383838"/>
                </a:solidFill>
                <a:cs typeface="Arial" panose="020B0604020202020204" pitchFamily="34" charset="0"/>
              </a:rPr>
              <a:t>實驗</a:t>
            </a:r>
            <a:r>
              <a:rPr lang="en-US" altLang="zh-TW" sz="1600" dirty="0">
                <a:solidFill>
                  <a:srgbClr val="383838"/>
                </a:solidFill>
                <a:cs typeface="Arial" panose="020B0604020202020204" pitchFamily="34" charset="0"/>
              </a:rPr>
              <a:t> 2-4</a:t>
            </a:r>
            <a:endParaRPr lang="zh-TW" altLang="en-US" sz="1600" dirty="0">
              <a:solidFill>
                <a:srgbClr val="383838"/>
              </a:solidFill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46F3664-7E00-409E-BA4C-71E615CDAEF0}"/>
              </a:ext>
            </a:extLst>
          </p:cNvPr>
          <p:cNvSpPr/>
          <p:nvPr/>
        </p:nvSpPr>
        <p:spPr>
          <a:xfrm>
            <a:off x="805912" y="1329866"/>
            <a:ext cx="1512000" cy="43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C000"/>
                </a:solidFill>
              </a:rPr>
              <a:t>程式二</a:t>
            </a:r>
            <a:r>
              <a:rPr lang="en-US" altLang="zh-TW" sz="2400" b="1" dirty="0">
                <a:solidFill>
                  <a:srgbClr val="FFC000"/>
                </a:solidFill>
              </a:rPr>
              <a:t>-4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8AE6BC73-16EF-4D63-9613-6FA35DC40982}"/>
              </a:ext>
            </a:extLst>
          </p:cNvPr>
          <p:cNvGrpSpPr/>
          <p:nvPr/>
        </p:nvGrpSpPr>
        <p:grpSpPr>
          <a:xfrm>
            <a:off x="805912" y="1871868"/>
            <a:ext cx="5299823" cy="4569572"/>
            <a:chOff x="805912" y="1871868"/>
            <a:chExt cx="5400000" cy="4655946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967C981B-6DFF-412F-B037-8A68532D4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912" y="1871868"/>
              <a:ext cx="5400000" cy="3411415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FF883710-0943-401D-BB1E-EC95E2CA5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912" y="5283283"/>
              <a:ext cx="5400000" cy="1244531"/>
            </a:xfrm>
            <a:prstGeom prst="rect">
              <a:avLst/>
            </a:prstGeom>
          </p:spPr>
        </p:pic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A60088F0-D816-45F9-94C5-E77788C24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560" y="398831"/>
            <a:ext cx="5400000" cy="186206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78493F5-795F-4ECA-8441-33990080F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560" y="2260900"/>
            <a:ext cx="5400000" cy="339500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3531E15-63DC-493F-8F45-610A37A12F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6560" y="5655908"/>
            <a:ext cx="5400000" cy="7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40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EA13D-DA27-47B6-91CF-1253F8C1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529548"/>
            <a:ext cx="2698175" cy="480131"/>
          </a:xfrm>
        </p:spPr>
        <p:txBody>
          <a:bodyPr/>
          <a:lstStyle/>
          <a:p>
            <a:r>
              <a:rPr lang="zh-TW" altLang="en-US" dirty="0"/>
              <a:t>四位七段顯示器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709E86-9FBE-4B90-88D2-34001524A5A6}"/>
              </a:ext>
            </a:extLst>
          </p:cNvPr>
          <p:cNvSpPr/>
          <p:nvPr/>
        </p:nvSpPr>
        <p:spPr>
          <a:xfrm>
            <a:off x="149012" y="29029"/>
            <a:ext cx="2071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rgbClr val="383838"/>
                </a:solidFill>
                <a:cs typeface="Arial" panose="020B0604020202020204" pitchFamily="34" charset="0"/>
              </a:rPr>
              <a:t>實驗</a:t>
            </a:r>
            <a:r>
              <a:rPr lang="en-US" altLang="zh-TW" sz="1600" dirty="0">
                <a:solidFill>
                  <a:srgbClr val="383838"/>
                </a:solidFill>
                <a:cs typeface="Arial" panose="020B0604020202020204" pitchFamily="34" charset="0"/>
              </a:rPr>
              <a:t> 2-4</a:t>
            </a:r>
            <a:endParaRPr lang="zh-TW" altLang="en-US" sz="1600" dirty="0">
              <a:solidFill>
                <a:srgbClr val="383838"/>
              </a:solidFill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46F3664-7E00-409E-BA4C-71E615CDAEF0}"/>
              </a:ext>
            </a:extLst>
          </p:cNvPr>
          <p:cNvSpPr/>
          <p:nvPr/>
        </p:nvSpPr>
        <p:spPr>
          <a:xfrm>
            <a:off x="805912" y="1329866"/>
            <a:ext cx="1512000" cy="43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C000"/>
                </a:solidFill>
              </a:rPr>
              <a:t>程式三</a:t>
            </a:r>
            <a:r>
              <a:rPr lang="en-US" altLang="zh-TW" sz="2400" b="1" dirty="0">
                <a:solidFill>
                  <a:srgbClr val="FFC000"/>
                </a:solidFill>
              </a:rPr>
              <a:t>-1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DBC6B04-1A37-46F2-B2B2-6A249B02E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46" y="5624615"/>
            <a:ext cx="5400000" cy="62908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23C6345-5244-45B6-A32F-A171228C0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46" y="2082053"/>
            <a:ext cx="5400000" cy="355918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F07F0AD-86E5-4AAE-B6BC-CCA6716FC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586" y="181427"/>
            <a:ext cx="5400000" cy="356340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12C2DAC-4ED1-41A8-8293-8C809D94FB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3774"/>
          <a:stretch/>
        </p:blipFill>
        <p:spPr>
          <a:xfrm>
            <a:off x="6452586" y="3744837"/>
            <a:ext cx="5400000" cy="248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57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EA13D-DA27-47B6-91CF-1253F8C1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529548"/>
            <a:ext cx="2698175" cy="480131"/>
          </a:xfrm>
        </p:spPr>
        <p:txBody>
          <a:bodyPr/>
          <a:lstStyle/>
          <a:p>
            <a:r>
              <a:rPr lang="zh-TW" altLang="en-US" dirty="0"/>
              <a:t>四位七段顯示器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709E86-9FBE-4B90-88D2-34001524A5A6}"/>
              </a:ext>
            </a:extLst>
          </p:cNvPr>
          <p:cNvSpPr/>
          <p:nvPr/>
        </p:nvSpPr>
        <p:spPr>
          <a:xfrm>
            <a:off x="149012" y="29029"/>
            <a:ext cx="2071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rgbClr val="383838"/>
                </a:solidFill>
                <a:cs typeface="Arial" panose="020B0604020202020204" pitchFamily="34" charset="0"/>
              </a:rPr>
              <a:t>實驗</a:t>
            </a:r>
            <a:r>
              <a:rPr lang="en-US" altLang="zh-TW" sz="1600" dirty="0">
                <a:solidFill>
                  <a:srgbClr val="383838"/>
                </a:solidFill>
                <a:cs typeface="Arial" panose="020B0604020202020204" pitchFamily="34" charset="0"/>
              </a:rPr>
              <a:t> 2-4</a:t>
            </a:r>
            <a:endParaRPr lang="zh-TW" altLang="en-US" sz="1600" dirty="0">
              <a:solidFill>
                <a:srgbClr val="383838"/>
              </a:solidFill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46F3664-7E00-409E-BA4C-71E615CDAEF0}"/>
              </a:ext>
            </a:extLst>
          </p:cNvPr>
          <p:cNvSpPr/>
          <p:nvPr/>
        </p:nvSpPr>
        <p:spPr>
          <a:xfrm>
            <a:off x="805912" y="1329866"/>
            <a:ext cx="1512000" cy="43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C000"/>
                </a:solidFill>
              </a:rPr>
              <a:t>程式三</a:t>
            </a:r>
            <a:r>
              <a:rPr lang="en-US" altLang="zh-TW" sz="2400" b="1" dirty="0">
                <a:solidFill>
                  <a:srgbClr val="FFC000"/>
                </a:solidFill>
              </a:rPr>
              <a:t>-2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BB81147-8CFD-4F39-9D31-BD54A3A44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6" y="1915057"/>
            <a:ext cx="5400000" cy="232212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0E8BC44-A638-4A28-B51E-B1B880BC06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140"/>
          <a:stretch/>
        </p:blipFill>
        <p:spPr>
          <a:xfrm>
            <a:off x="361031" y="4237185"/>
            <a:ext cx="5400000" cy="217812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9E2E3D6-759A-44CE-A52B-7B0585A3E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079" y="299065"/>
            <a:ext cx="5400000" cy="348169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90FF87B-1658-4D6A-BA43-0A13F3183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2079" y="3780755"/>
            <a:ext cx="5400000" cy="263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2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EA13D-DA27-47B6-91CF-1253F8C1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529548"/>
            <a:ext cx="2698175" cy="480131"/>
          </a:xfrm>
        </p:spPr>
        <p:txBody>
          <a:bodyPr/>
          <a:lstStyle/>
          <a:p>
            <a:r>
              <a:rPr lang="zh-TW" altLang="en-US" dirty="0"/>
              <a:t>四位七段顯示器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709E86-9FBE-4B90-88D2-34001524A5A6}"/>
              </a:ext>
            </a:extLst>
          </p:cNvPr>
          <p:cNvSpPr/>
          <p:nvPr/>
        </p:nvSpPr>
        <p:spPr>
          <a:xfrm>
            <a:off x="149012" y="29029"/>
            <a:ext cx="2071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rgbClr val="383838"/>
                </a:solidFill>
                <a:cs typeface="Arial" panose="020B0604020202020204" pitchFamily="34" charset="0"/>
              </a:rPr>
              <a:t>實驗</a:t>
            </a:r>
            <a:r>
              <a:rPr lang="en-US" altLang="zh-TW" sz="1600" dirty="0">
                <a:solidFill>
                  <a:srgbClr val="383838"/>
                </a:solidFill>
                <a:cs typeface="Arial" panose="020B0604020202020204" pitchFamily="34" charset="0"/>
              </a:rPr>
              <a:t> 2-4</a:t>
            </a:r>
            <a:endParaRPr lang="zh-TW" altLang="en-US" sz="1600" dirty="0">
              <a:solidFill>
                <a:srgbClr val="383838"/>
              </a:solidFill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46F3664-7E00-409E-BA4C-71E615CDAEF0}"/>
              </a:ext>
            </a:extLst>
          </p:cNvPr>
          <p:cNvSpPr/>
          <p:nvPr/>
        </p:nvSpPr>
        <p:spPr>
          <a:xfrm>
            <a:off x="805912" y="1329866"/>
            <a:ext cx="1512000" cy="43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C000"/>
                </a:solidFill>
              </a:rPr>
              <a:t>程式三</a:t>
            </a:r>
            <a:r>
              <a:rPr lang="en-US" altLang="zh-TW" sz="2400" b="1" dirty="0">
                <a:solidFill>
                  <a:srgbClr val="FFC000"/>
                </a:solidFill>
              </a:rPr>
              <a:t>-3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95D748E1-C5CD-40B8-8C61-E3B932516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12" y="2082053"/>
            <a:ext cx="5400000" cy="231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82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5A283C32-FB13-4EB9-9E9F-74265DA223C3}"/>
              </a:ext>
            </a:extLst>
          </p:cNvPr>
          <p:cNvSpPr/>
          <p:nvPr/>
        </p:nvSpPr>
        <p:spPr>
          <a:xfrm>
            <a:off x="805912" y="1329866"/>
            <a:ext cx="1296000" cy="43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C000"/>
                </a:solidFill>
              </a:rPr>
              <a:t>習題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036DEC1-AB48-4440-8156-9F34CBAC355E}"/>
              </a:ext>
            </a:extLst>
          </p:cNvPr>
          <p:cNvSpPr/>
          <p:nvPr/>
        </p:nvSpPr>
        <p:spPr>
          <a:xfrm>
            <a:off x="2220687" y="1315033"/>
            <a:ext cx="916540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AutoNum type="arabicPeriod"/>
            </a:pP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利用查表法完成一個七段顯示器顯示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0000~FFFF (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十六進制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altLang="zh-TW" sz="2400" dirty="0">
                <a:solidFill>
                  <a:srgbClr val="000000"/>
                </a:solidFill>
              </a:rPr>
              <a:t>FFFF~0000</a:t>
            </a:r>
            <a:r>
              <a:rPr lang="zh-TW" altLang="en-US" sz="2400" dirty="0">
                <a:solidFill>
                  <a:srgbClr val="000000"/>
                </a:solidFill>
              </a:rPr>
              <a:t>倒數</a:t>
            </a:r>
            <a:endParaRPr lang="en-US" altLang="zh-TW" sz="2400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利用四個七段顯示器完成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59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分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59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秒的計時碼表</a:t>
            </a:r>
            <a:endParaRPr lang="en-US" altLang="zh-TW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6" name="標題 35">
            <a:extLst>
              <a:ext uri="{FF2B5EF4-FFF2-40B4-BE49-F238E27FC236}">
                <a16:creationId xmlns:a16="http://schemas.microsoft.com/office/drawing/2014/main" id="{ACB5141E-91DD-4110-9BD1-8ACFAEA77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529548"/>
            <a:ext cx="2473754" cy="480131"/>
          </a:xfrm>
        </p:spPr>
        <p:txBody>
          <a:bodyPr/>
          <a:lstStyle/>
          <a:p>
            <a:r>
              <a:rPr lang="en-US" altLang="zh-TW" dirty="0"/>
              <a:t>Work 02</a:t>
            </a:r>
            <a:r>
              <a:rPr lang="zh-TW" altLang="en-US" dirty="0"/>
              <a:t>：</a:t>
            </a:r>
            <a:r>
              <a:rPr lang="en-US" altLang="zh-TW" dirty="0"/>
              <a:t>2-4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66464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EA13D-DA27-47B6-91CF-1253F8C1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529548"/>
            <a:ext cx="2698175" cy="480131"/>
          </a:xfrm>
        </p:spPr>
        <p:txBody>
          <a:bodyPr/>
          <a:lstStyle/>
          <a:p>
            <a:r>
              <a:rPr lang="zh-TW" altLang="en-US" dirty="0"/>
              <a:t>四位七段顯示器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076D68D-2BCF-4623-9693-1A757CB642D3}"/>
              </a:ext>
            </a:extLst>
          </p:cNvPr>
          <p:cNvSpPr/>
          <p:nvPr/>
        </p:nvSpPr>
        <p:spPr>
          <a:xfrm>
            <a:off x="2335077" y="1329866"/>
            <a:ext cx="9443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了解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Arduino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使用掃描四顆七段顯示器來顯示四位數字，並用計數累加程式來顯示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0000~9999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，進一步熟悉七段顯示器陣列查表程式設計的變化性。</a:t>
            </a:r>
            <a:endParaRPr lang="zh-TW" altLang="en-US" sz="2400" dirty="0">
              <a:latin typeface="+mj-lt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69702EA-EC6B-4BC6-856A-EEC7518CAAF9}"/>
              </a:ext>
            </a:extLst>
          </p:cNvPr>
          <p:cNvSpPr/>
          <p:nvPr/>
        </p:nvSpPr>
        <p:spPr>
          <a:xfrm>
            <a:off x="805912" y="1329866"/>
            <a:ext cx="1296000" cy="43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C000"/>
                </a:solidFill>
              </a:rPr>
              <a:t>目的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709E86-9FBE-4B90-88D2-34001524A5A6}"/>
              </a:ext>
            </a:extLst>
          </p:cNvPr>
          <p:cNvSpPr/>
          <p:nvPr/>
        </p:nvSpPr>
        <p:spPr>
          <a:xfrm>
            <a:off x="149012" y="29029"/>
            <a:ext cx="2071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rgbClr val="383838"/>
                </a:solidFill>
                <a:cs typeface="Arial" panose="020B0604020202020204" pitchFamily="34" charset="0"/>
              </a:rPr>
              <a:t>實驗</a:t>
            </a:r>
            <a:r>
              <a:rPr lang="en-US" altLang="zh-TW" sz="1600" dirty="0">
                <a:solidFill>
                  <a:srgbClr val="383838"/>
                </a:solidFill>
                <a:cs typeface="Arial" panose="020B0604020202020204" pitchFamily="34" charset="0"/>
              </a:rPr>
              <a:t> 2-4</a:t>
            </a:r>
            <a:endParaRPr lang="zh-TW" altLang="en-US" sz="1600" dirty="0">
              <a:solidFill>
                <a:srgbClr val="383838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8" descr="File:7-segment abcdef.svg">
            <a:extLst>
              <a:ext uri="{FF2B5EF4-FFF2-40B4-BE49-F238E27FC236}">
                <a16:creationId xmlns:a16="http://schemas.microsoft.com/office/drawing/2014/main" id="{B7F2C967-6C7B-4D65-B684-DCE339A08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12" y="3099703"/>
            <a:ext cx="86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File:7-segment bc.svg">
            <a:extLst>
              <a:ext uri="{FF2B5EF4-FFF2-40B4-BE49-F238E27FC236}">
                <a16:creationId xmlns:a16="http://schemas.microsoft.com/office/drawing/2014/main" id="{82074893-EB66-4603-8677-6C026DDD5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09" y="3099703"/>
            <a:ext cx="86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File:7-segment abdeg.svg">
            <a:extLst>
              <a:ext uri="{FF2B5EF4-FFF2-40B4-BE49-F238E27FC236}">
                <a16:creationId xmlns:a16="http://schemas.microsoft.com/office/drawing/2014/main" id="{09945DD8-DFF3-421E-AFD0-7BCFC329B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06" y="3099703"/>
            <a:ext cx="86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File:7-segment abcdg.svg">
            <a:extLst>
              <a:ext uri="{FF2B5EF4-FFF2-40B4-BE49-F238E27FC236}">
                <a16:creationId xmlns:a16="http://schemas.microsoft.com/office/drawing/2014/main" id="{C4C3FC57-71F4-4F31-83EE-3C17083CE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703" y="3099703"/>
            <a:ext cx="86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ile:7-segment bcfg.svg">
            <a:extLst>
              <a:ext uri="{FF2B5EF4-FFF2-40B4-BE49-F238E27FC236}">
                <a16:creationId xmlns:a16="http://schemas.microsoft.com/office/drawing/2014/main" id="{9B6A8101-BCEF-4E6F-9269-C25C5C559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300" y="3099703"/>
            <a:ext cx="86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File:7-segment acdfg.svg">
            <a:extLst>
              <a:ext uri="{FF2B5EF4-FFF2-40B4-BE49-F238E27FC236}">
                <a16:creationId xmlns:a16="http://schemas.microsoft.com/office/drawing/2014/main" id="{16F51FE0-B227-4884-8742-05892192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897" y="3099703"/>
            <a:ext cx="86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File:7-segment acdefg.svg">
            <a:extLst>
              <a:ext uri="{FF2B5EF4-FFF2-40B4-BE49-F238E27FC236}">
                <a16:creationId xmlns:a16="http://schemas.microsoft.com/office/drawing/2014/main" id="{910568C6-EE1E-4380-B279-02AF21C3C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494" y="3099703"/>
            <a:ext cx="86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File:7-segment abc.svg">
            <a:extLst>
              <a:ext uri="{FF2B5EF4-FFF2-40B4-BE49-F238E27FC236}">
                <a16:creationId xmlns:a16="http://schemas.microsoft.com/office/drawing/2014/main" id="{D4C54B8E-D1B8-4D70-9C37-45D24EA04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088" y="3099703"/>
            <a:ext cx="86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File:7-segment abcdefg.svg">
            <a:extLst>
              <a:ext uri="{FF2B5EF4-FFF2-40B4-BE49-F238E27FC236}">
                <a16:creationId xmlns:a16="http://schemas.microsoft.com/office/drawing/2014/main" id="{B613959F-BA92-4481-8B11-089A9C2F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12" y="4870297"/>
            <a:ext cx="86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4" descr="File:7-segment abcdfg.svg">
            <a:extLst>
              <a:ext uri="{FF2B5EF4-FFF2-40B4-BE49-F238E27FC236}">
                <a16:creationId xmlns:a16="http://schemas.microsoft.com/office/drawing/2014/main" id="{41FFA440-F71B-400C-88B8-3060BACB6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09" y="4870297"/>
            <a:ext cx="86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6" descr="File:7-segment abcefg.svg">
            <a:extLst>
              <a:ext uri="{FF2B5EF4-FFF2-40B4-BE49-F238E27FC236}">
                <a16:creationId xmlns:a16="http://schemas.microsoft.com/office/drawing/2014/main" id="{F2E03454-784E-495A-9DA3-86062AB24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06" y="4870297"/>
            <a:ext cx="86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File:7-segment cdefg.svg">
            <a:extLst>
              <a:ext uri="{FF2B5EF4-FFF2-40B4-BE49-F238E27FC236}">
                <a16:creationId xmlns:a16="http://schemas.microsoft.com/office/drawing/2014/main" id="{B945C773-A0EF-4D35-B5BA-F30B22261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703" y="4870297"/>
            <a:ext cx="86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0" descr="File:7-segment adef.svg">
            <a:extLst>
              <a:ext uri="{FF2B5EF4-FFF2-40B4-BE49-F238E27FC236}">
                <a16:creationId xmlns:a16="http://schemas.microsoft.com/office/drawing/2014/main" id="{1ACA45EB-D1AC-4E5A-82BD-5E3CB0F34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300" y="4870297"/>
            <a:ext cx="86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2" descr="File:7-segment bcdeg.svg">
            <a:extLst>
              <a:ext uri="{FF2B5EF4-FFF2-40B4-BE49-F238E27FC236}">
                <a16:creationId xmlns:a16="http://schemas.microsoft.com/office/drawing/2014/main" id="{98303AD3-F7D5-496A-8307-8C6A2C7A3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897" y="4870297"/>
            <a:ext cx="86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4" descr="File:7-segment adefg.svg">
            <a:extLst>
              <a:ext uri="{FF2B5EF4-FFF2-40B4-BE49-F238E27FC236}">
                <a16:creationId xmlns:a16="http://schemas.microsoft.com/office/drawing/2014/main" id="{6F640663-1316-4CD9-8050-62A36BF8A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494" y="4870297"/>
            <a:ext cx="86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6" descr="File:7-segment aefg.svg">
            <a:extLst>
              <a:ext uri="{FF2B5EF4-FFF2-40B4-BE49-F238E27FC236}">
                <a16:creationId xmlns:a16="http://schemas.microsoft.com/office/drawing/2014/main" id="{F72E31A6-FABF-4463-9FCE-95C41D780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088" y="4870297"/>
            <a:ext cx="86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432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EA13D-DA27-47B6-91CF-1253F8C1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529548"/>
            <a:ext cx="2698175" cy="480131"/>
          </a:xfrm>
        </p:spPr>
        <p:txBody>
          <a:bodyPr/>
          <a:lstStyle/>
          <a:p>
            <a:r>
              <a:rPr lang="zh-TW" altLang="en-US" dirty="0"/>
              <a:t>四位七段顯示器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076D68D-2BCF-4623-9693-1A757CB642D3}"/>
              </a:ext>
            </a:extLst>
          </p:cNvPr>
          <p:cNvSpPr/>
          <p:nvPr/>
        </p:nvSpPr>
        <p:spPr>
          <a:xfrm>
            <a:off x="2335077" y="1329866"/>
            <a:ext cx="94436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首先使用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Arduino MEGA2560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第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2~9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隻數位接腳完成控制一個七段顯示器的八顆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LED(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七個段和一個小數點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)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如圖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2-4-1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所示，可使它重覆顯示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0~9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數字，間隔時間為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秒鐘，本實驗使用共陽極七段顯示器加上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8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個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300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毆姆限流電阻，在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Arduino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數位輸出低電位時點亮該段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LED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燈，並一直重覆執行。</a:t>
            </a:r>
            <a:endParaRPr lang="en-US" altLang="zh-TW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69702EA-EC6B-4BC6-856A-EEC7518CAAF9}"/>
              </a:ext>
            </a:extLst>
          </p:cNvPr>
          <p:cNvSpPr/>
          <p:nvPr/>
        </p:nvSpPr>
        <p:spPr>
          <a:xfrm>
            <a:off x="805912" y="1329866"/>
            <a:ext cx="1296000" cy="43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C000"/>
                </a:solidFill>
              </a:rPr>
              <a:t>功能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709E86-9FBE-4B90-88D2-34001524A5A6}"/>
              </a:ext>
            </a:extLst>
          </p:cNvPr>
          <p:cNvSpPr/>
          <p:nvPr/>
        </p:nvSpPr>
        <p:spPr>
          <a:xfrm>
            <a:off x="149012" y="29029"/>
            <a:ext cx="2071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rgbClr val="383838"/>
                </a:solidFill>
                <a:cs typeface="Arial" panose="020B0604020202020204" pitchFamily="34" charset="0"/>
              </a:rPr>
              <a:t>實驗</a:t>
            </a:r>
            <a:r>
              <a:rPr lang="en-US" altLang="zh-TW" sz="1600" dirty="0">
                <a:solidFill>
                  <a:srgbClr val="383838"/>
                </a:solidFill>
                <a:cs typeface="Arial" panose="020B0604020202020204" pitchFamily="34" charset="0"/>
              </a:rPr>
              <a:t> 2-4</a:t>
            </a:r>
            <a:endParaRPr lang="zh-TW" altLang="en-US" sz="1600" dirty="0">
              <a:solidFill>
                <a:srgbClr val="38383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853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EA13D-DA27-47B6-91CF-1253F8C1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529548"/>
            <a:ext cx="2698175" cy="480131"/>
          </a:xfrm>
        </p:spPr>
        <p:txBody>
          <a:bodyPr/>
          <a:lstStyle/>
          <a:p>
            <a:r>
              <a:rPr lang="zh-TW" altLang="en-US" dirty="0"/>
              <a:t>四位七段顯示器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076D68D-2BCF-4623-9693-1A757CB642D3}"/>
              </a:ext>
            </a:extLst>
          </p:cNvPr>
          <p:cNvSpPr/>
          <p:nvPr/>
        </p:nvSpPr>
        <p:spPr>
          <a:xfrm>
            <a:off x="2335077" y="1329866"/>
            <a:ext cx="94436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接著使用四顆的七段顯示器構成四位數七段顯示器顯示數字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0000~9999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，由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Arduino MEGA2560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第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2~9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隻數位接腳完成控制四位數的七段顯示器顯示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0~9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數字，並用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Arduino MEGA2560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第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30~31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隻數位接腳驅動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3x8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解碼器來完成四位數字掃描來顯示四位數字，每個七段顯示器的數字停留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4ms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，每次顯示四位數字的時間為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300mS(0.3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秒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)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時間，程式用計數累加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來順序產生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0000~9999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共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10000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個四位數字，輸出到四個共陽極七段顯示器，在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Arduino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數位輸出低電位，共陽極為高電位時，點亮該段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LED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燈，順序掃描四個數字，如此循環下去從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0000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顯示到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9999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，並一直重複顯示。</a:t>
            </a:r>
            <a:endParaRPr lang="zh-TW" altLang="en-US" sz="2400" dirty="0">
              <a:latin typeface="+mj-lt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69702EA-EC6B-4BC6-856A-EEC7518CAAF9}"/>
              </a:ext>
            </a:extLst>
          </p:cNvPr>
          <p:cNvSpPr/>
          <p:nvPr/>
        </p:nvSpPr>
        <p:spPr>
          <a:xfrm>
            <a:off x="805912" y="1329866"/>
            <a:ext cx="1296000" cy="43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C000"/>
                </a:solidFill>
              </a:rPr>
              <a:t>功能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709E86-9FBE-4B90-88D2-34001524A5A6}"/>
              </a:ext>
            </a:extLst>
          </p:cNvPr>
          <p:cNvSpPr/>
          <p:nvPr/>
        </p:nvSpPr>
        <p:spPr>
          <a:xfrm>
            <a:off x="149012" y="29029"/>
            <a:ext cx="2071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rgbClr val="383838"/>
                </a:solidFill>
                <a:cs typeface="Arial" panose="020B0604020202020204" pitchFamily="34" charset="0"/>
              </a:rPr>
              <a:t>實驗</a:t>
            </a:r>
            <a:r>
              <a:rPr lang="en-US" altLang="zh-TW" sz="1600" dirty="0">
                <a:solidFill>
                  <a:srgbClr val="383838"/>
                </a:solidFill>
                <a:cs typeface="Arial" panose="020B0604020202020204" pitchFamily="34" charset="0"/>
              </a:rPr>
              <a:t> 2-4</a:t>
            </a:r>
            <a:endParaRPr lang="zh-TW" altLang="en-US" sz="1600" dirty="0">
              <a:solidFill>
                <a:srgbClr val="38383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466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EA13D-DA27-47B6-91CF-1253F8C1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529548"/>
            <a:ext cx="2698175" cy="480131"/>
          </a:xfrm>
        </p:spPr>
        <p:txBody>
          <a:bodyPr/>
          <a:lstStyle/>
          <a:p>
            <a:r>
              <a:rPr lang="zh-TW" altLang="en-US" dirty="0"/>
              <a:t>四位七段顯示器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076D68D-2BCF-4623-9693-1A757CB642D3}"/>
              </a:ext>
            </a:extLst>
          </p:cNvPr>
          <p:cNvSpPr/>
          <p:nvPr/>
        </p:nvSpPr>
        <p:spPr>
          <a:xfrm>
            <a:off x="2335077" y="1329866"/>
            <a:ext cx="94436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要顯示四位數字的七段顯示器，使用掃描可讓接腳使用數減少，但要用視覺暫留效應，更新畫面速率為每秒要超過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60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次，就不會產生閃爍，每次掃描四位數字要小於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1/60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秒，即約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16.7ms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，所以本實驗設計一個七段顯示器只停留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4ms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，掃描四個七段顯示器要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16ms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，也就是</a:t>
            </a:r>
            <a:r>
              <a:rPr lang="zh-TW" altLang="en-US" sz="2400" b="1" dirty="0">
                <a:solidFill>
                  <a:schemeClr val="accent3"/>
                </a:solidFill>
                <a:latin typeface="+mj-lt"/>
              </a:rPr>
              <a:t>更新畫面速率為每秒約</a:t>
            </a:r>
            <a:r>
              <a:rPr lang="en-US" altLang="zh-TW" sz="2400" b="1" dirty="0">
                <a:solidFill>
                  <a:schemeClr val="accent3"/>
                </a:solidFill>
                <a:latin typeface="+mj-lt"/>
              </a:rPr>
              <a:t>60</a:t>
            </a:r>
            <a:r>
              <a:rPr lang="zh-TW" altLang="en-US" sz="2400" b="1" dirty="0">
                <a:solidFill>
                  <a:schemeClr val="accent3"/>
                </a:solidFill>
                <a:latin typeface="+mj-lt"/>
              </a:rPr>
              <a:t>次，每次顯示四位數要顯示停留</a:t>
            </a:r>
            <a:r>
              <a:rPr lang="en-US" altLang="zh-TW" sz="2400" b="1" dirty="0">
                <a:solidFill>
                  <a:schemeClr val="accent3"/>
                </a:solidFill>
                <a:latin typeface="+mj-lt"/>
              </a:rPr>
              <a:t>0.3</a:t>
            </a:r>
            <a:r>
              <a:rPr lang="zh-TW" altLang="en-US" sz="2400" b="1" dirty="0">
                <a:solidFill>
                  <a:schemeClr val="accent3"/>
                </a:solidFill>
                <a:latin typeface="+mj-lt"/>
              </a:rPr>
              <a:t>秒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，再加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後顯示下一個數字，即能顯示四位數字</a:t>
            </a:r>
            <a:r>
              <a:rPr lang="en-US" altLang="zh-TW" sz="2400" dirty="0">
                <a:solidFill>
                  <a:srgbClr val="000000"/>
                </a:solidFill>
                <a:latin typeface="+mj-lt"/>
              </a:rPr>
              <a:t>0000~9999</a:t>
            </a:r>
            <a:r>
              <a:rPr lang="zh-TW" altLang="en-US" sz="2400" dirty="0">
                <a:solidFill>
                  <a:srgbClr val="000000"/>
                </a:solidFill>
                <a:latin typeface="+mj-lt"/>
              </a:rPr>
              <a:t>。</a:t>
            </a:r>
            <a:endParaRPr lang="zh-TW" altLang="en-US" sz="2400" dirty="0">
              <a:latin typeface="+mj-lt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69702EA-EC6B-4BC6-856A-EEC7518CAAF9}"/>
              </a:ext>
            </a:extLst>
          </p:cNvPr>
          <p:cNvSpPr/>
          <p:nvPr/>
        </p:nvSpPr>
        <p:spPr>
          <a:xfrm>
            <a:off x="805912" y="1329866"/>
            <a:ext cx="1296000" cy="43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C000"/>
                </a:solidFill>
              </a:rPr>
              <a:t>原理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709E86-9FBE-4B90-88D2-34001524A5A6}"/>
              </a:ext>
            </a:extLst>
          </p:cNvPr>
          <p:cNvSpPr/>
          <p:nvPr/>
        </p:nvSpPr>
        <p:spPr>
          <a:xfrm>
            <a:off x="149012" y="29029"/>
            <a:ext cx="2071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rgbClr val="383838"/>
                </a:solidFill>
                <a:cs typeface="Arial" panose="020B0604020202020204" pitchFamily="34" charset="0"/>
              </a:rPr>
              <a:t>實驗</a:t>
            </a:r>
            <a:r>
              <a:rPr lang="en-US" altLang="zh-TW" sz="1600" dirty="0">
                <a:solidFill>
                  <a:srgbClr val="383838"/>
                </a:solidFill>
                <a:cs typeface="Arial" panose="020B0604020202020204" pitchFamily="34" charset="0"/>
              </a:rPr>
              <a:t> 2-4</a:t>
            </a:r>
            <a:endParaRPr lang="zh-TW" altLang="en-US" sz="1600" dirty="0">
              <a:solidFill>
                <a:srgbClr val="38383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572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EA13D-DA27-47B6-91CF-1253F8C1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529548"/>
            <a:ext cx="2698175" cy="480131"/>
          </a:xfrm>
        </p:spPr>
        <p:txBody>
          <a:bodyPr/>
          <a:lstStyle/>
          <a:p>
            <a:r>
              <a:rPr lang="zh-TW" altLang="en-US" dirty="0"/>
              <a:t>四位七段顯示器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69702EA-EC6B-4BC6-856A-EEC7518CAAF9}"/>
              </a:ext>
            </a:extLst>
          </p:cNvPr>
          <p:cNvSpPr/>
          <p:nvPr/>
        </p:nvSpPr>
        <p:spPr>
          <a:xfrm>
            <a:off x="805912" y="1329866"/>
            <a:ext cx="1296000" cy="43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C000"/>
                </a:solidFill>
              </a:rPr>
              <a:t>元件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709E86-9FBE-4B90-88D2-34001524A5A6}"/>
              </a:ext>
            </a:extLst>
          </p:cNvPr>
          <p:cNvSpPr/>
          <p:nvPr/>
        </p:nvSpPr>
        <p:spPr>
          <a:xfrm>
            <a:off x="149012" y="29029"/>
            <a:ext cx="2071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rgbClr val="383838"/>
                </a:solidFill>
                <a:cs typeface="Arial" panose="020B0604020202020204" pitchFamily="34" charset="0"/>
              </a:rPr>
              <a:t>實驗</a:t>
            </a:r>
            <a:r>
              <a:rPr lang="en-US" altLang="zh-TW" sz="1600" dirty="0">
                <a:solidFill>
                  <a:srgbClr val="383838"/>
                </a:solidFill>
                <a:cs typeface="Arial" panose="020B0604020202020204" pitchFamily="34" charset="0"/>
              </a:rPr>
              <a:t> 2-4</a:t>
            </a:r>
            <a:endParaRPr lang="zh-TW" altLang="en-US" sz="1600" dirty="0">
              <a:solidFill>
                <a:srgbClr val="383838"/>
              </a:solidFill>
              <a:cs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DA3A3DB-3F27-49D8-8875-2E482293FBA7}"/>
              </a:ext>
            </a:extLst>
          </p:cNvPr>
          <p:cNvGrpSpPr/>
          <p:nvPr/>
        </p:nvGrpSpPr>
        <p:grpSpPr>
          <a:xfrm>
            <a:off x="2726655" y="1721640"/>
            <a:ext cx="7964791" cy="4424885"/>
            <a:chOff x="2726655" y="1335728"/>
            <a:chExt cx="8659433" cy="4810797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0B4573D4-E23B-4A9C-AE30-EE53EAC48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6655" y="1335728"/>
              <a:ext cx="8659433" cy="4096322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27A2ED57-BF8A-457F-A7A6-D9D35E91D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6655" y="5432050"/>
              <a:ext cx="8659433" cy="714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4506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EA13D-DA27-47B6-91CF-1253F8C1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529548"/>
            <a:ext cx="2698175" cy="480131"/>
          </a:xfrm>
        </p:spPr>
        <p:txBody>
          <a:bodyPr/>
          <a:lstStyle/>
          <a:p>
            <a:r>
              <a:rPr lang="zh-TW" altLang="en-US" dirty="0"/>
              <a:t>四位七段顯示器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69702EA-EC6B-4BC6-856A-EEC7518CAAF9}"/>
              </a:ext>
            </a:extLst>
          </p:cNvPr>
          <p:cNvSpPr/>
          <p:nvPr/>
        </p:nvSpPr>
        <p:spPr>
          <a:xfrm>
            <a:off x="805912" y="1329866"/>
            <a:ext cx="1512000" cy="43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C000"/>
                </a:solidFill>
              </a:rPr>
              <a:t>元件介紹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709E86-9FBE-4B90-88D2-34001524A5A6}"/>
              </a:ext>
            </a:extLst>
          </p:cNvPr>
          <p:cNvSpPr/>
          <p:nvPr/>
        </p:nvSpPr>
        <p:spPr>
          <a:xfrm>
            <a:off x="149012" y="29029"/>
            <a:ext cx="2071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rgbClr val="383838"/>
                </a:solidFill>
                <a:cs typeface="Arial" panose="020B0604020202020204" pitchFamily="34" charset="0"/>
              </a:rPr>
              <a:t>實驗</a:t>
            </a:r>
            <a:r>
              <a:rPr lang="en-US" altLang="zh-TW" sz="1600" dirty="0">
                <a:solidFill>
                  <a:srgbClr val="383838"/>
                </a:solidFill>
                <a:cs typeface="Arial" panose="020B0604020202020204" pitchFamily="34" charset="0"/>
              </a:rPr>
              <a:t> 2-4</a:t>
            </a:r>
            <a:endParaRPr lang="zh-TW" altLang="en-US" sz="1600" dirty="0">
              <a:solidFill>
                <a:srgbClr val="383838"/>
              </a:solidFill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E649649-6E1C-4636-BBD5-99B9B0D8BF95}"/>
              </a:ext>
            </a:extLst>
          </p:cNvPr>
          <p:cNvSpPr/>
          <p:nvPr/>
        </p:nvSpPr>
        <p:spPr>
          <a:xfrm>
            <a:off x="2605134" y="1315033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/>
              <a:t>七段顯示器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5894570-34A5-4882-A47A-DA087532A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776" y="2082052"/>
            <a:ext cx="6306448" cy="396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60844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EA13D-DA27-47B6-91CF-1253F8C1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529548"/>
            <a:ext cx="2698175" cy="480131"/>
          </a:xfrm>
        </p:spPr>
        <p:txBody>
          <a:bodyPr/>
          <a:lstStyle/>
          <a:p>
            <a:r>
              <a:rPr lang="zh-TW" altLang="en-US" dirty="0"/>
              <a:t>四位七段顯示器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69702EA-EC6B-4BC6-856A-EEC7518CAAF9}"/>
              </a:ext>
            </a:extLst>
          </p:cNvPr>
          <p:cNvSpPr/>
          <p:nvPr/>
        </p:nvSpPr>
        <p:spPr>
          <a:xfrm>
            <a:off x="805912" y="1329866"/>
            <a:ext cx="1512000" cy="43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C000"/>
                </a:solidFill>
              </a:rPr>
              <a:t>元件介紹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709E86-9FBE-4B90-88D2-34001524A5A6}"/>
              </a:ext>
            </a:extLst>
          </p:cNvPr>
          <p:cNvSpPr/>
          <p:nvPr/>
        </p:nvSpPr>
        <p:spPr>
          <a:xfrm>
            <a:off x="149012" y="29029"/>
            <a:ext cx="2071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rgbClr val="383838"/>
                </a:solidFill>
                <a:cs typeface="Arial" panose="020B0604020202020204" pitchFamily="34" charset="0"/>
              </a:rPr>
              <a:t>實驗</a:t>
            </a:r>
            <a:r>
              <a:rPr lang="en-US" altLang="zh-TW" sz="1600" dirty="0">
                <a:solidFill>
                  <a:srgbClr val="383838"/>
                </a:solidFill>
                <a:cs typeface="Arial" panose="020B0604020202020204" pitchFamily="34" charset="0"/>
              </a:rPr>
              <a:t> 2-4</a:t>
            </a:r>
            <a:endParaRPr lang="zh-TW" altLang="en-US" sz="1600" dirty="0">
              <a:solidFill>
                <a:srgbClr val="383838"/>
              </a:solidFill>
              <a:cs typeface="Arial" panose="020B0604020202020204" pitchFamily="34" charset="0"/>
            </a:endParaRPr>
          </a:p>
        </p:txBody>
      </p:sp>
      <p:pic>
        <p:nvPicPr>
          <p:cNvPr id="4098" name="Picture 2" descr="The 74LS138 is a 3-line-to-8-line decoder with the enable function. Its logic&#10;symbol and truth table are shown in Figure Q6.">
            <a:extLst>
              <a:ext uri="{FF2B5EF4-FFF2-40B4-BE49-F238E27FC236}">
                <a16:creationId xmlns:a16="http://schemas.microsoft.com/office/drawing/2014/main" id="{5D9353AE-3019-4C06-B78F-23EE8041A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5" b="1988"/>
          <a:stretch/>
        </p:blipFill>
        <p:spPr bwMode="auto">
          <a:xfrm>
            <a:off x="1890713" y="2082053"/>
            <a:ext cx="8410575" cy="424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E649649-6E1C-4636-BBD5-99B9B0D8BF95}"/>
              </a:ext>
            </a:extLst>
          </p:cNvPr>
          <p:cNvSpPr/>
          <p:nvPr/>
        </p:nvSpPr>
        <p:spPr>
          <a:xfrm>
            <a:off x="2605134" y="1315033"/>
            <a:ext cx="2781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3-8</a:t>
            </a:r>
            <a:r>
              <a:rPr lang="zh-TW" altLang="en-US" sz="2400" dirty="0"/>
              <a:t>解碼器 </a:t>
            </a:r>
            <a:r>
              <a:rPr lang="en-US" altLang="zh-TW" sz="2400" dirty="0"/>
              <a:t>74LS138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44993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EA13D-DA27-47B6-91CF-1253F8C1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529548"/>
            <a:ext cx="2698175" cy="480131"/>
          </a:xfrm>
        </p:spPr>
        <p:txBody>
          <a:bodyPr/>
          <a:lstStyle/>
          <a:p>
            <a:r>
              <a:rPr lang="zh-TW" altLang="en-US" dirty="0"/>
              <a:t>四位七段顯示器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69702EA-EC6B-4BC6-856A-EEC7518CAAF9}"/>
              </a:ext>
            </a:extLst>
          </p:cNvPr>
          <p:cNvSpPr/>
          <p:nvPr/>
        </p:nvSpPr>
        <p:spPr>
          <a:xfrm>
            <a:off x="805912" y="1329866"/>
            <a:ext cx="1296000" cy="43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C000"/>
                </a:solidFill>
              </a:rPr>
              <a:t>電路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709E86-9FBE-4B90-88D2-34001524A5A6}"/>
              </a:ext>
            </a:extLst>
          </p:cNvPr>
          <p:cNvSpPr/>
          <p:nvPr/>
        </p:nvSpPr>
        <p:spPr>
          <a:xfrm>
            <a:off x="149012" y="29029"/>
            <a:ext cx="2071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rgbClr val="383838"/>
                </a:solidFill>
                <a:cs typeface="Arial" panose="020B0604020202020204" pitchFamily="34" charset="0"/>
              </a:rPr>
              <a:t>實驗</a:t>
            </a:r>
            <a:r>
              <a:rPr lang="en-US" altLang="zh-TW" sz="1600" dirty="0">
                <a:solidFill>
                  <a:srgbClr val="383838"/>
                </a:solidFill>
                <a:cs typeface="Arial" panose="020B0604020202020204" pitchFamily="34" charset="0"/>
              </a:rPr>
              <a:t> 2-4</a:t>
            </a:r>
            <a:endParaRPr lang="zh-TW" altLang="en-US" sz="1600" dirty="0">
              <a:solidFill>
                <a:srgbClr val="383838"/>
              </a:solidFill>
              <a:cs typeface="Arial" panose="020B060402020202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E43CA0C-6DF7-4A5F-B431-B391995B8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167" y="336806"/>
            <a:ext cx="4326859" cy="17033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4C6664B-5CC2-4213-B481-43B9122E4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5"/>
          <a:stretch/>
        </p:blipFill>
        <p:spPr>
          <a:xfrm>
            <a:off x="2500764" y="2232856"/>
            <a:ext cx="7190473" cy="39139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43009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自訂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3838"/>
      </a:accent1>
      <a:accent2>
        <a:srgbClr val="FFC000"/>
      </a:accent2>
      <a:accent3>
        <a:srgbClr val="FF3755"/>
      </a:accent3>
      <a:accent4>
        <a:srgbClr val="0073BE"/>
      </a:accent4>
      <a:accent5>
        <a:srgbClr val="009146"/>
      </a:accent5>
      <a:accent6>
        <a:srgbClr val="550050"/>
      </a:accent6>
      <a:hlink>
        <a:srgbClr val="0563C1"/>
      </a:hlink>
      <a:folHlink>
        <a:srgbClr val="954F72"/>
      </a:folHlink>
    </a:clrScheme>
    <a:fontScheme name="自訂 2">
      <a:majorFont>
        <a:latin typeface="Century Gothic"/>
        <a:ea typeface="微軟正黑體"/>
        <a:cs typeface=""/>
      </a:majorFont>
      <a:minorFont>
        <a:latin typeface="Century Gothic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24886</TotalTime>
  <Words>602</Words>
  <Application>Microsoft Office PowerPoint</Application>
  <PresentationFormat>寬螢幕</PresentationFormat>
  <Paragraphs>70</Paragraphs>
  <Slides>18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4" baseType="lpstr">
      <vt:lpstr>微軟正黑體</vt:lpstr>
      <vt:lpstr>新細明體</vt:lpstr>
      <vt:lpstr>Arial</vt:lpstr>
      <vt:lpstr>Calibri</vt:lpstr>
      <vt:lpstr>Century Gothic</vt:lpstr>
      <vt:lpstr>Office 佈景主題</vt:lpstr>
      <vt:lpstr>PowerPoint 簡報</vt:lpstr>
      <vt:lpstr>四位七段顯示器</vt:lpstr>
      <vt:lpstr>四位七段顯示器</vt:lpstr>
      <vt:lpstr>四位七段顯示器</vt:lpstr>
      <vt:lpstr>四位七段顯示器</vt:lpstr>
      <vt:lpstr>四位七段顯示器</vt:lpstr>
      <vt:lpstr>四位七段顯示器</vt:lpstr>
      <vt:lpstr>四位七段顯示器</vt:lpstr>
      <vt:lpstr>四位七段顯示器</vt:lpstr>
      <vt:lpstr>四位七段顯示器</vt:lpstr>
      <vt:lpstr>四位七段顯示器</vt:lpstr>
      <vt:lpstr>四位七段顯示器</vt:lpstr>
      <vt:lpstr>四位七段顯示器</vt:lpstr>
      <vt:lpstr>四位七段顯示器</vt:lpstr>
      <vt:lpstr>四位七段顯示器</vt:lpstr>
      <vt:lpstr>四位七段顯示器</vt:lpstr>
      <vt:lpstr>四位七段顯示器</vt:lpstr>
      <vt:lpstr>Work 02：2-4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Kuo-Chuan Wu</dc:creator>
  <cp:lastModifiedBy>Kuo-Chuan Wu</cp:lastModifiedBy>
  <cp:revision>417</cp:revision>
  <dcterms:created xsi:type="dcterms:W3CDTF">2021-02-22T02:12:20Z</dcterms:created>
  <dcterms:modified xsi:type="dcterms:W3CDTF">2021-11-23T08:01:37Z</dcterms:modified>
</cp:coreProperties>
</file>