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621" r:id="rId2"/>
    <p:sldId id="622" r:id="rId3"/>
    <p:sldId id="623" r:id="rId4"/>
    <p:sldId id="624" r:id="rId5"/>
    <p:sldId id="625" r:id="rId6"/>
    <p:sldId id="626" r:id="rId7"/>
    <p:sldId id="628" r:id="rId8"/>
    <p:sldId id="629" r:id="rId9"/>
    <p:sldId id="630" r:id="rId10"/>
    <p:sldId id="631" r:id="rId11"/>
    <p:sldId id="632" r:id="rId12"/>
    <p:sldId id="633" r:id="rId13"/>
    <p:sldId id="634" r:id="rId14"/>
    <p:sldId id="651" r:id="rId15"/>
    <p:sldId id="654" r:id="rId16"/>
    <p:sldId id="656" r:id="rId17"/>
    <p:sldId id="657" r:id="rId18"/>
    <p:sldId id="658" r:id="rId19"/>
    <p:sldId id="659" r:id="rId20"/>
    <p:sldId id="660" r:id="rId21"/>
    <p:sldId id="661" r:id="rId22"/>
    <p:sldId id="673" r:id="rId23"/>
    <p:sldId id="674" r:id="rId24"/>
    <p:sldId id="675" r:id="rId25"/>
    <p:sldId id="677" r:id="rId26"/>
    <p:sldId id="678" r:id="rId27"/>
    <p:sldId id="679" r:id="rId28"/>
    <p:sldId id="676" r:id="rId29"/>
    <p:sldId id="672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o-Chuan Wu" initials="KW" lastIdx="0" clrIdx="0">
    <p:extLst>
      <p:ext uri="{19B8F6BF-5375-455C-9EA6-DF929625EA0E}">
        <p15:presenceInfo xmlns:p15="http://schemas.microsoft.com/office/powerpoint/2012/main" userId="Kuo-Chuan W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55"/>
    <a:srgbClr val="F3F3E8"/>
    <a:srgbClr val="FFC000"/>
    <a:srgbClr val="383838"/>
    <a:srgbClr val="0073BE"/>
    <a:srgbClr val="009146"/>
    <a:srgbClr val="550050"/>
    <a:srgbClr val="56004F"/>
    <a:srgbClr val="EEEEEE"/>
    <a:srgbClr val="FE3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6" autoAdjust="0"/>
    <p:restoredTop sz="85831" autoAdjust="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107BC-25A0-4524-A432-FDE8526B72AF}" type="datetimeFigureOut">
              <a:rPr lang="zh-TW" altLang="en-US" smtClean="0"/>
              <a:t>2021/11/23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1462-57AB-4AB3-8A81-75577DC36C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61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1462-57AB-4AB3-8A81-75577DC36C4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357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1462-57AB-4AB3-8A81-75577DC36C47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040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1462-57AB-4AB3-8A81-75577DC36C47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184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1462-57AB-4AB3-8A81-75577DC36C47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244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1462-57AB-4AB3-8A81-75577DC36C4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1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1462-57AB-4AB3-8A81-75577DC36C4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356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1462-57AB-4AB3-8A81-75577DC36C4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8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1462-57AB-4AB3-8A81-75577DC36C4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850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1462-57AB-4AB3-8A81-75577DC36C47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707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1462-57AB-4AB3-8A81-75577DC36C47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428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1462-57AB-4AB3-8A81-75577DC36C47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628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1462-57AB-4AB3-8A81-75577DC36C47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86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676E3696-5EBA-46DD-9172-AD98753FAEBA}"/>
              </a:ext>
            </a:extLst>
          </p:cNvPr>
          <p:cNvGrpSpPr/>
          <p:nvPr userDrawn="1"/>
        </p:nvGrpSpPr>
        <p:grpSpPr>
          <a:xfrm>
            <a:off x="1303357" y="5256231"/>
            <a:ext cx="4847417" cy="842744"/>
            <a:chOff x="1389082" y="5247255"/>
            <a:chExt cx="4847417" cy="842744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C4CFF658-52AD-4C8C-9AF5-D34F83B4DA76}"/>
                </a:ext>
              </a:extLst>
            </p:cNvPr>
            <p:cNvSpPr txBox="1"/>
            <p:nvPr/>
          </p:nvSpPr>
          <p:spPr>
            <a:xfrm>
              <a:off x="1389082" y="5247255"/>
              <a:ext cx="3262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屏東大學資訊工程學系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25B7477E-EDCB-4D96-AA4D-640D46C9AD3A}"/>
                </a:ext>
              </a:extLst>
            </p:cNvPr>
            <p:cNvSpPr txBox="1"/>
            <p:nvPr/>
          </p:nvSpPr>
          <p:spPr>
            <a:xfrm>
              <a:off x="1389082" y="5597556"/>
              <a:ext cx="484741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+mn-ea"/>
                  <a:cs typeface="+mn-cs"/>
                </a:rPr>
                <a:t>National Pingtung University</a:t>
              </a:r>
            </a:p>
            <a:p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+mn-ea"/>
                  <a:cs typeface="+mn-cs"/>
                </a:rPr>
                <a:t>Department of Computer Science and Information Engineering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C797D01D-6F8D-43CE-8665-E0FA8EF10287}"/>
              </a:ext>
            </a:extLst>
          </p:cNvPr>
          <p:cNvSpPr/>
          <p:nvPr userDrawn="1"/>
        </p:nvSpPr>
        <p:spPr>
          <a:xfrm>
            <a:off x="327993" y="6098975"/>
            <a:ext cx="5204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吳國銓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Kuo-Chuan Wu 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rPr>
              <a:t>https://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微軟正黑體" panose="020B0604030504040204" pitchFamily="34" charset="-120"/>
                <a:ea typeface="+mn-ea"/>
                <a:cs typeface="+mn-cs"/>
              </a:rPr>
              <a:t>faculty.nptu.edu.tw/~kcwu/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10076EA0-9F24-498C-ABE7-4B40D662A80A}"/>
              </a:ext>
            </a:extLst>
          </p:cNvPr>
          <p:cNvGrpSpPr/>
          <p:nvPr userDrawn="1"/>
        </p:nvGrpSpPr>
        <p:grpSpPr>
          <a:xfrm>
            <a:off x="0" y="1701135"/>
            <a:ext cx="12192000" cy="3455730"/>
            <a:chOff x="0" y="1580169"/>
            <a:chExt cx="12192000" cy="3455730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DB21C92-D8A1-47BB-A56C-7185B46BBEAE}"/>
                </a:ext>
              </a:extLst>
            </p:cNvPr>
            <p:cNvSpPr/>
            <p:nvPr/>
          </p:nvSpPr>
          <p:spPr>
            <a:xfrm>
              <a:off x="0" y="4306924"/>
              <a:ext cx="3622674" cy="3899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6343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B9A64593-165C-4D0B-A45B-340BB8A2084F}"/>
                </a:ext>
              </a:extLst>
            </p:cNvPr>
            <p:cNvGrpSpPr/>
            <p:nvPr/>
          </p:nvGrpSpPr>
          <p:grpSpPr>
            <a:xfrm flipH="1" flipV="1">
              <a:off x="5" y="4495327"/>
              <a:ext cx="7199998" cy="540572"/>
              <a:chOff x="2921129" y="2540284"/>
              <a:chExt cx="3187570" cy="270286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80047292-3507-4CBA-8688-1AD025627889}"/>
                  </a:ext>
                </a:extLst>
              </p:cNvPr>
              <p:cNvSpPr/>
              <p:nvPr/>
            </p:nvSpPr>
            <p:spPr>
              <a:xfrm>
                <a:off x="3160197" y="2540570"/>
                <a:ext cx="2948502" cy="270000"/>
              </a:xfrm>
              <a:prstGeom prst="rect">
                <a:avLst/>
              </a:pr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1" name="等腰三角形 30">
                <a:extLst>
                  <a:ext uri="{FF2B5EF4-FFF2-40B4-BE49-F238E27FC236}">
                    <a16:creationId xmlns:a16="http://schemas.microsoft.com/office/drawing/2014/main" id="{8E05F6C4-98BF-4347-9E2F-0D66A5817069}"/>
                  </a:ext>
                </a:extLst>
              </p:cNvPr>
              <p:cNvSpPr/>
              <p:nvPr/>
            </p:nvSpPr>
            <p:spPr>
              <a:xfrm flipV="1">
                <a:off x="2921129" y="2540284"/>
                <a:ext cx="239068" cy="270000"/>
              </a:xfrm>
              <a:prstGeom prst="triangle">
                <a:avLst>
                  <a:gd name="adj" fmla="val 100000"/>
                </a:avLst>
              </a:pr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5AEE7E8-58BF-4643-ABCA-E6746BCC017B}"/>
                </a:ext>
              </a:extLst>
            </p:cNvPr>
            <p:cNvSpPr/>
            <p:nvPr/>
          </p:nvSpPr>
          <p:spPr>
            <a:xfrm>
              <a:off x="8569326" y="1907316"/>
              <a:ext cx="3622674" cy="3899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6343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476EEBAF-703E-41E9-84F2-9FEF66C483D3}"/>
                </a:ext>
              </a:extLst>
            </p:cNvPr>
            <p:cNvGrpSpPr/>
            <p:nvPr/>
          </p:nvGrpSpPr>
          <p:grpSpPr>
            <a:xfrm>
              <a:off x="4991998" y="1580169"/>
              <a:ext cx="7200002" cy="539997"/>
              <a:chOff x="2846938" y="2630570"/>
              <a:chExt cx="3187570" cy="180000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FE581D40-5162-4042-978B-A6D0934FF68F}"/>
                  </a:ext>
                </a:extLst>
              </p:cNvPr>
              <p:cNvSpPr/>
              <p:nvPr/>
            </p:nvSpPr>
            <p:spPr>
              <a:xfrm>
                <a:off x="3086006" y="2630570"/>
                <a:ext cx="2948502" cy="180000"/>
              </a:xfrm>
              <a:prstGeom prst="rect">
                <a:avLst/>
              </a:pr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9" name="等腰三角形 28">
                <a:extLst>
                  <a:ext uri="{FF2B5EF4-FFF2-40B4-BE49-F238E27FC236}">
                    <a16:creationId xmlns:a16="http://schemas.microsoft.com/office/drawing/2014/main" id="{42410561-4E16-4734-81B7-CCB50B0200C5}"/>
                  </a:ext>
                </a:extLst>
              </p:cNvPr>
              <p:cNvSpPr/>
              <p:nvPr/>
            </p:nvSpPr>
            <p:spPr>
              <a:xfrm flipV="1">
                <a:off x="2846938" y="2630570"/>
                <a:ext cx="239068" cy="180000"/>
              </a:xfrm>
              <a:prstGeom prst="triangle">
                <a:avLst>
                  <a:gd name="adj" fmla="val 100000"/>
                </a:avLst>
              </a:pr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08F115A1-BD1C-48B2-8856-C46C96D7E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98"/>
          <a:stretch/>
        </p:blipFill>
        <p:spPr>
          <a:xfrm>
            <a:off x="382778" y="5288263"/>
            <a:ext cx="788797" cy="7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3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4EDA05AC-B15C-405E-8F01-2F7348768049}"/>
              </a:ext>
            </a:extLst>
          </p:cNvPr>
          <p:cNvSpPr/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  <a:solidFill>
            <a:srgbClr val="FFC000"/>
          </a:solidFill>
          <a:ln w="25400" cap="flat" cmpd="sng">
            <a:noFill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83639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26ACFD-64AE-4B2A-956D-BCE26BF19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28"/>
            <a:ext cx="10515600" cy="4997735"/>
          </a:xfrm>
        </p:spPr>
        <p:txBody>
          <a:bodyPr/>
          <a:lstStyle>
            <a:lvl1pPr>
              <a:defRPr>
                <a:solidFill>
                  <a:srgbClr val="38383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>
                <a:solidFill>
                  <a:srgbClr val="38383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defRPr>
                <a:solidFill>
                  <a:srgbClr val="38383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>
                <a:solidFill>
                  <a:srgbClr val="38383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>
                <a:solidFill>
                  <a:srgbClr val="38383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856B0F9B-1B92-43E3-B14F-D44E0AFEA4D4}"/>
              </a:ext>
            </a:extLst>
          </p:cNvPr>
          <p:cNvGrpSpPr/>
          <p:nvPr userDrawn="1"/>
        </p:nvGrpSpPr>
        <p:grpSpPr>
          <a:xfrm>
            <a:off x="0" y="0"/>
            <a:ext cx="2746172" cy="360000"/>
            <a:chOff x="0" y="0"/>
            <a:chExt cx="2746172" cy="36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A7E82E9-41E6-4797-A27B-CD023422D707}"/>
                </a:ext>
              </a:extLst>
            </p:cNvPr>
            <p:cNvSpPr/>
            <p:nvPr/>
          </p:nvSpPr>
          <p:spPr>
            <a:xfrm>
              <a:off x="0" y="0"/>
              <a:ext cx="2206171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3437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CF0C88CC-5E09-49EE-9647-60063E85E68F}"/>
                </a:ext>
              </a:extLst>
            </p:cNvPr>
            <p:cNvSpPr/>
            <p:nvPr/>
          </p:nvSpPr>
          <p:spPr>
            <a:xfrm flipH="1" flipV="1">
              <a:off x="2206171" y="0"/>
              <a:ext cx="540001" cy="360000"/>
            </a:xfrm>
            <a:prstGeom prst="triangle">
              <a:avLst>
                <a:gd name="adj" fmla="val 10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3437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5E9ED73E-5D39-49EA-A3FE-19A039A87A3B}"/>
              </a:ext>
            </a:extLst>
          </p:cNvPr>
          <p:cNvCxnSpPr/>
          <p:nvPr userDrawn="1"/>
        </p:nvCxnSpPr>
        <p:spPr>
          <a:xfrm>
            <a:off x="827314" y="1059546"/>
            <a:ext cx="4818743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18ECE6D6-25BA-4298-9AED-D8A4C772C1B1}"/>
              </a:ext>
            </a:extLst>
          </p:cNvPr>
          <p:cNvGrpSpPr/>
          <p:nvPr userDrawn="1"/>
        </p:nvGrpSpPr>
        <p:grpSpPr>
          <a:xfrm flipH="1" flipV="1">
            <a:off x="3570717" y="6498000"/>
            <a:ext cx="8621283" cy="360000"/>
            <a:chOff x="-3892325" y="0"/>
            <a:chExt cx="6638497" cy="360000"/>
          </a:xfrm>
          <a:solidFill>
            <a:srgbClr val="383838"/>
          </a:solidFill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0C3C5C7-CFAA-4B05-89AE-ED1DB5A2A627}"/>
                </a:ext>
              </a:extLst>
            </p:cNvPr>
            <p:cNvSpPr/>
            <p:nvPr/>
          </p:nvSpPr>
          <p:spPr>
            <a:xfrm>
              <a:off x="-3892325" y="0"/>
              <a:ext cx="6098500" cy="360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6" name="等腰三角形 15">
              <a:extLst>
                <a:ext uri="{FF2B5EF4-FFF2-40B4-BE49-F238E27FC236}">
                  <a16:creationId xmlns:a16="http://schemas.microsoft.com/office/drawing/2014/main" id="{CAD397A2-3EBA-4C3D-9376-7328CB499E46}"/>
                </a:ext>
              </a:extLst>
            </p:cNvPr>
            <p:cNvSpPr/>
            <p:nvPr/>
          </p:nvSpPr>
          <p:spPr>
            <a:xfrm flipH="1" flipV="1">
              <a:off x="2206171" y="0"/>
              <a:ext cx="540001" cy="36000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F1C0C601-8BFB-42D0-BA0D-5564F77C778B}"/>
              </a:ext>
            </a:extLst>
          </p:cNvPr>
          <p:cNvSpPr/>
          <p:nvPr userDrawn="1"/>
        </p:nvSpPr>
        <p:spPr>
          <a:xfrm>
            <a:off x="6849099" y="6527680"/>
            <a:ext cx="528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F7F7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NPTU CSIE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F7F7EC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| Kuo-Chuan Wu |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F7F7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https://faculty.nptu.edu.tw/~kcwu/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F7F7EC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F55DF435-71AC-4C93-8187-2DE5DB2C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08004"/>
            <a:ext cx="4493538" cy="523220"/>
          </a:xfrm>
          <a:noFill/>
        </p:spPr>
        <p:txBody>
          <a:bodyPr wrap="none" rtlCol="0">
            <a:spAutoFit/>
          </a:bodyPr>
          <a:lstStyle>
            <a:lvl1pPr>
              <a:defRPr kumimoji="0" lang="zh-TW" altLang="en-US" sz="2800" b="1" i="0" u="none" strike="noStrike" cap="none" spc="0" normalizeH="0" baseline="0">
                <a:ln>
                  <a:noFill/>
                </a:ln>
                <a:solidFill>
                  <a:srgbClr val="383639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+mn-cs"/>
              </a:defRPr>
            </a:lvl1pPr>
          </a:lstStyle>
          <a:p>
            <a:pPr marL="0" marR="0" lvl="0" indent="0" defTabSz="9143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zh-TW" altLang="en-US" dirty="0"/>
              <a:t>按一下以編輯母片標題樣式</a:t>
            </a:r>
          </a:p>
        </p:txBody>
      </p:sp>
      <p:sp>
        <p:nvSpPr>
          <p:cNvPr id="20" name="投影片編號版面配置區 3">
            <a:extLst>
              <a:ext uri="{FF2B5EF4-FFF2-40B4-BE49-F238E27FC236}">
                <a16:creationId xmlns:a16="http://schemas.microsoft.com/office/drawing/2014/main" id="{730CC498-4706-4735-8396-4ED02EAB9D96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rgbClr val="F4F4E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E1C1F8C-63C4-46A3-8EFD-B10FAC02C407}" type="slidenum">
              <a:rPr lang="zh-TW" altLang="en-US" sz="1200" smtClean="0">
                <a:solidFill>
                  <a:srgbClr val="38383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pPr algn="ctr"/>
              <a:t>‹#›</a:t>
            </a:fld>
            <a:endParaRPr lang="zh-TW" altLang="en-US" sz="1200" dirty="0">
              <a:solidFill>
                <a:srgbClr val="383838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1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73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C964F9-6B7C-450B-9F58-C513C761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0416654-6187-4E34-8BF4-A6D1216C2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4BA93D0-0ABC-4FDF-A369-B93F9881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CA91D31-5667-4AD9-B973-D31FB360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D76C-6ABF-42E0-B7F1-7F11B520D5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55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F0CA9BD-228C-4EC0-8875-5B90765E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5658EA-5523-43FC-A0A5-CBED1CE87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BE7EB1-1B0B-4FED-992C-E1354D6D7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CAC869-0589-432C-8693-07A6B76FD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274478-27FD-466D-B4D2-0DCD27065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2D76C-6ABF-42E0-B7F1-7F11B520D5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99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493A91F-9B57-4C63-9C93-070ADDE28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r="2036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63593CC-50DF-4754-8F30-2CFED2DC1B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E0D392E-670E-4050-8895-23DEC003AAE3}"/>
              </a:ext>
            </a:extLst>
          </p:cNvPr>
          <p:cNvSpPr/>
          <p:nvPr/>
        </p:nvSpPr>
        <p:spPr>
          <a:xfrm>
            <a:off x="0" y="2815771"/>
            <a:ext cx="12192000" cy="1451429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繼電器驅動控制</a:t>
            </a:r>
            <a:endParaRPr lang="en-US" altLang="zh-TW" sz="36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5A61CA4-CF26-4E45-90D3-3C4DF9DE92D7}"/>
              </a:ext>
            </a:extLst>
          </p:cNvPr>
          <p:cNvSpPr txBox="1"/>
          <p:nvPr/>
        </p:nvSpPr>
        <p:spPr>
          <a:xfrm>
            <a:off x="0" y="2234706"/>
            <a:ext cx="2339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4400" b="1" dirty="0">
                <a:solidFill>
                  <a:srgbClr val="383838"/>
                </a:solidFill>
                <a:cs typeface="Arial" panose="020B0604020202020204" pitchFamily="34" charset="0"/>
              </a:rPr>
              <a:t> 2-2</a:t>
            </a:r>
            <a:endParaRPr lang="zh-TW" altLang="en-US" sz="4400" b="1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39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原理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53BBF4D-D6DC-45E2-AB15-623B20D87D1E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2-3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6AD6F54-545F-4341-83AA-D56064708607}"/>
              </a:ext>
            </a:extLst>
          </p:cNvPr>
          <p:cNvSpPr/>
          <p:nvPr/>
        </p:nvSpPr>
        <p:spPr>
          <a:xfrm>
            <a:off x="2297453" y="1329866"/>
            <a:ext cx="908863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蜂鳴器一般可分為壓電式及電磁式的二大類，壓電式蜂鳴器是以壓電陶瓷的壓電效應，來帶動金屬片的振動而發出聲音，所以壓電式蜂鳴器是以方波來驅動；而電磁式的蜂鳴器則是利用電磁的原理，當通電時會將金屬振動膜吸下，不通電時會依振動膜的彈力彈回，所以電磁式的蜂鳴器是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1/2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方波驅動。</a:t>
            </a:r>
            <a:endParaRPr lang="en-US" altLang="zh-TW" sz="24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就工作電壓來區分，電磁式的蜂鳴器，從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1.5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到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24V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，壓電式的從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3V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到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220V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都是可行的，但一般壓電的還是建議有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9V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以上的電壓，較能獲得較大的聲音。若以消耗電流來看，電磁式的依電壓的不同，從幾十到上百毫安培都有，壓電式的就比較省電，幾毫安培就可以正常的動作，但是在蜂鳴器啟動時，瞬間需消耗約三倍的電流。驅動方式可分為有源式與無源式蜂鳴器，有源式蜂鳴器只要接上直流電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(DC)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即可發聲，因為已內建了驅動線路在蜂鳴器中了。本實習使用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Arduino MEGA2560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控制有源式蜂鳴器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如圖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2-3-1)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發出聲音。</a:t>
            </a:r>
            <a:endParaRPr lang="zh-TW" altLang="en-US" sz="2400" dirty="0">
              <a:latin typeface="+mj-lt"/>
            </a:endParaRPr>
          </a:p>
        </p:txBody>
      </p:sp>
      <p:sp>
        <p:nvSpPr>
          <p:cNvPr id="11" name="標題 2">
            <a:extLst>
              <a:ext uri="{FF2B5EF4-FFF2-40B4-BE49-F238E27FC236}">
                <a16:creationId xmlns:a16="http://schemas.microsoft.com/office/drawing/2014/main" id="{3B6A3AA0-5D65-4E3B-BAD9-E3FCD148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508000"/>
            <a:ext cx="4492625" cy="523875"/>
          </a:xfrm>
        </p:spPr>
        <p:txBody>
          <a:bodyPr/>
          <a:lstStyle/>
          <a:p>
            <a:r>
              <a:rPr lang="zh-TW" altLang="en-US" dirty="0"/>
              <a:t>蜂鳴器實習</a:t>
            </a:r>
          </a:p>
        </p:txBody>
      </p:sp>
    </p:spTree>
    <p:extLst>
      <p:ext uri="{BB962C8B-B14F-4D97-AF65-F5344CB8AC3E}">
        <p14:creationId xmlns:p14="http://schemas.microsoft.com/office/powerpoint/2010/main" val="1949134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元件</a:t>
            </a:r>
          </a:p>
        </p:txBody>
      </p:sp>
      <p:sp>
        <p:nvSpPr>
          <p:cNvPr id="11" name="標題 2">
            <a:extLst>
              <a:ext uri="{FF2B5EF4-FFF2-40B4-BE49-F238E27FC236}">
                <a16:creationId xmlns:a16="http://schemas.microsoft.com/office/drawing/2014/main" id="{19BE6ABB-C932-483E-9F45-3B422423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508000"/>
            <a:ext cx="4492625" cy="523875"/>
          </a:xfrm>
        </p:spPr>
        <p:txBody>
          <a:bodyPr/>
          <a:lstStyle/>
          <a:p>
            <a:r>
              <a:rPr lang="zh-TW" altLang="en-US" dirty="0"/>
              <a:t>蜂鳴器實習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9ADCA6C-F899-4D70-A6EF-A09736024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57" y="2352525"/>
            <a:ext cx="7954485" cy="21529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9660192-1928-498D-998E-8816774A6736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2-3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9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程式一</a:t>
            </a:r>
          </a:p>
        </p:txBody>
      </p:sp>
      <p:sp>
        <p:nvSpPr>
          <p:cNvPr id="11" name="標題 2">
            <a:extLst>
              <a:ext uri="{FF2B5EF4-FFF2-40B4-BE49-F238E27FC236}">
                <a16:creationId xmlns:a16="http://schemas.microsoft.com/office/drawing/2014/main" id="{19BE6ABB-C932-483E-9F45-3B422423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508000"/>
            <a:ext cx="4492625" cy="523875"/>
          </a:xfrm>
        </p:spPr>
        <p:txBody>
          <a:bodyPr/>
          <a:lstStyle/>
          <a:p>
            <a:r>
              <a:rPr lang="zh-TW" altLang="en-US" dirty="0"/>
              <a:t>蜂鳴器實習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7D7FE26-E107-437A-9178-FADC236B1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56" y="2059857"/>
            <a:ext cx="10090088" cy="418350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92D47E2-B926-4E86-90A8-4137369B6EE5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2-3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4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程式二</a:t>
            </a:r>
          </a:p>
        </p:txBody>
      </p:sp>
      <p:sp>
        <p:nvSpPr>
          <p:cNvPr id="11" name="標題 2">
            <a:extLst>
              <a:ext uri="{FF2B5EF4-FFF2-40B4-BE49-F238E27FC236}">
                <a16:creationId xmlns:a16="http://schemas.microsoft.com/office/drawing/2014/main" id="{19BE6ABB-C932-483E-9F45-3B422423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508000"/>
            <a:ext cx="4492625" cy="523875"/>
          </a:xfrm>
        </p:spPr>
        <p:txBody>
          <a:bodyPr/>
          <a:lstStyle/>
          <a:p>
            <a:r>
              <a:rPr lang="zh-TW" altLang="en-US" dirty="0"/>
              <a:t>蜂鳴器實習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9924327-3A23-47A3-8D63-7826B21C6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411" y="1413164"/>
            <a:ext cx="7508825" cy="4680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AB0038B-2B07-46E3-9899-91857A37FCC0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2-3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4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493A91F-9B57-4C63-9C93-070ADDE28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r="2036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63593CC-50DF-4754-8F30-2CFED2DC1B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E0D392E-670E-4050-8895-23DEC003AAE3}"/>
              </a:ext>
            </a:extLst>
          </p:cNvPr>
          <p:cNvSpPr/>
          <p:nvPr/>
        </p:nvSpPr>
        <p:spPr>
          <a:xfrm>
            <a:off x="0" y="2815771"/>
            <a:ext cx="12192000" cy="1451429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RGB LED</a:t>
            </a: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混光實習</a:t>
            </a:r>
            <a:endParaRPr lang="en-US" altLang="zh-TW" sz="36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5A61CA4-CF26-4E45-90D3-3C4DF9DE92D7}"/>
              </a:ext>
            </a:extLst>
          </p:cNvPr>
          <p:cNvSpPr txBox="1"/>
          <p:nvPr/>
        </p:nvSpPr>
        <p:spPr>
          <a:xfrm>
            <a:off x="0" y="2234706"/>
            <a:ext cx="2339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4400" b="1" dirty="0">
                <a:solidFill>
                  <a:srgbClr val="383838"/>
                </a:solidFill>
                <a:cs typeface="Arial" panose="020B0604020202020204" pitchFamily="34" charset="0"/>
              </a:rPr>
              <a:t> 2-5</a:t>
            </a:r>
            <a:endParaRPr lang="zh-TW" altLang="en-US" sz="4400" b="1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0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5FEA13D-DA27-47B6-91CF-1253F8C1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3036409" cy="480131"/>
          </a:xfrm>
        </p:spPr>
        <p:txBody>
          <a:bodyPr/>
          <a:lstStyle/>
          <a:p>
            <a:r>
              <a:rPr lang="en-US" altLang="zh-TW" dirty="0"/>
              <a:t>RGB LED</a:t>
            </a:r>
            <a:r>
              <a:rPr lang="zh-TW" altLang="en-US" dirty="0"/>
              <a:t>混光實習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076D68D-2BCF-4623-9693-1A757CB642D3}"/>
              </a:ext>
            </a:extLst>
          </p:cNvPr>
          <p:cNvSpPr/>
          <p:nvPr/>
        </p:nvSpPr>
        <p:spPr>
          <a:xfrm>
            <a:off x="1109248" y="1880507"/>
            <a:ext cx="9443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瞭解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RGB LED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混光的工作原理及使用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Arduino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程式控制方法。</a:t>
            </a:r>
            <a:endParaRPr lang="zh-TW" altLang="en-US" sz="2400" dirty="0">
              <a:latin typeface="+mj-lt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969702EA-EC6B-4BC6-856A-EEC7518CAAF9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目的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8709E86-9FBE-4B90-88D2-34001524A5A6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2-5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62065DCF-6D71-476D-BA29-E2633AA420CE}"/>
              </a:ext>
            </a:extLst>
          </p:cNvPr>
          <p:cNvSpPr/>
          <p:nvPr/>
        </p:nvSpPr>
        <p:spPr>
          <a:xfrm>
            <a:off x="805912" y="3213000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功能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7111AC8-401B-4A90-808E-94D260DEC24F}"/>
              </a:ext>
            </a:extLst>
          </p:cNvPr>
          <p:cNvSpPr/>
          <p:nvPr/>
        </p:nvSpPr>
        <p:spPr>
          <a:xfrm>
            <a:off x="1109248" y="3943350"/>
            <a:ext cx="990165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400" dirty="0"/>
              <a:t>本實習使用</a:t>
            </a:r>
            <a:r>
              <a:rPr lang="en-US" altLang="zh-TW" sz="2400" dirty="0"/>
              <a:t>Arduino MEGA2560</a:t>
            </a:r>
            <a:r>
              <a:rPr lang="zh-TW" altLang="en-US" sz="2400" dirty="0"/>
              <a:t>控制</a:t>
            </a:r>
            <a:r>
              <a:rPr lang="en-US" altLang="zh-TW" sz="2400" dirty="0"/>
              <a:t>RGB LED</a:t>
            </a:r>
            <a:r>
              <a:rPr lang="zh-TW" altLang="en-US" sz="2400" dirty="0"/>
              <a:t>混光達到變換顏色的目的。</a:t>
            </a:r>
            <a:endParaRPr lang="en-US" altLang="zh-TW" sz="2400" dirty="0"/>
          </a:p>
          <a:p>
            <a:pPr>
              <a:spcBef>
                <a:spcPts val="1200"/>
              </a:spcBef>
            </a:pPr>
            <a:r>
              <a:rPr lang="zh-TW" altLang="en-US" sz="2400" dirty="0"/>
              <a:t>程式</a:t>
            </a:r>
            <a:r>
              <a:rPr lang="en-US" altLang="zh-TW" sz="2400" dirty="0"/>
              <a:t>(</a:t>
            </a:r>
            <a:r>
              <a:rPr lang="zh-TW" altLang="en-US" sz="2400" dirty="0"/>
              <a:t>一</a:t>
            </a:r>
            <a:r>
              <a:rPr lang="en-US" altLang="zh-TW" sz="2400" dirty="0"/>
              <a:t>)</a:t>
            </a:r>
            <a:r>
              <a:rPr lang="zh-TW" altLang="en-US" sz="2400" dirty="0"/>
              <a:t>中使用</a:t>
            </a:r>
            <a:r>
              <a:rPr lang="en-US" altLang="zh-TW" sz="2400" dirty="0"/>
              <a:t>PWM</a:t>
            </a:r>
            <a:r>
              <a:rPr lang="zh-TW" altLang="en-US" sz="2400" dirty="0"/>
              <a:t>控制</a:t>
            </a:r>
            <a:r>
              <a:rPr lang="en-US" altLang="zh-TW" sz="2400" dirty="0"/>
              <a:t>RGB LED</a:t>
            </a:r>
            <a:r>
              <a:rPr lang="zh-TW" altLang="en-US" sz="2400" dirty="0"/>
              <a:t>三個燈依序由最亮到最暗漸層顯示。</a:t>
            </a:r>
            <a:endParaRPr lang="en-US" altLang="zh-TW" sz="2400" dirty="0"/>
          </a:p>
          <a:p>
            <a:pPr>
              <a:spcBef>
                <a:spcPts val="1200"/>
              </a:spcBef>
            </a:pPr>
            <a:r>
              <a:rPr lang="zh-TW" altLang="en-US" sz="2400" dirty="0"/>
              <a:t>程式</a:t>
            </a:r>
            <a:r>
              <a:rPr lang="en-US" altLang="zh-TW" sz="2400" dirty="0"/>
              <a:t>(</a:t>
            </a:r>
            <a:r>
              <a:rPr lang="zh-TW" altLang="en-US" sz="2400" dirty="0"/>
              <a:t>二</a:t>
            </a:r>
            <a:r>
              <a:rPr lang="en-US" altLang="zh-TW" sz="2400" dirty="0"/>
              <a:t>)</a:t>
            </a:r>
            <a:r>
              <a:rPr lang="zh-TW" altLang="en-US" sz="2400" dirty="0"/>
              <a:t>中使用亂數函式指令進行</a:t>
            </a:r>
            <a:r>
              <a:rPr lang="en-US" altLang="zh-TW" sz="2400" dirty="0"/>
              <a:t>PWM</a:t>
            </a:r>
            <a:r>
              <a:rPr lang="zh-TW" altLang="en-US" sz="2400" dirty="0"/>
              <a:t>控制自動混光而變色。</a:t>
            </a:r>
          </a:p>
        </p:txBody>
      </p:sp>
    </p:spTree>
    <p:extLst>
      <p:ext uri="{BB962C8B-B14F-4D97-AF65-F5344CB8AC3E}">
        <p14:creationId xmlns:p14="http://schemas.microsoft.com/office/powerpoint/2010/main" val="2480069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原理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036DEC1-AB48-4440-8156-9F34CBAC355E}"/>
              </a:ext>
            </a:extLst>
          </p:cNvPr>
          <p:cNvSpPr/>
          <p:nvPr/>
        </p:nvSpPr>
        <p:spPr>
          <a:xfrm>
            <a:off x="2220687" y="1315033"/>
            <a:ext cx="916540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RGB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（紅綠藍）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LED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封裝的方式有</a:t>
            </a:r>
            <a:r>
              <a:rPr lang="zh-TW" altLang="en-US" sz="2400" b="1" dirty="0">
                <a:solidFill>
                  <a:schemeClr val="accent3"/>
                </a:solidFill>
                <a:latin typeface="+mj-lt"/>
              </a:rPr>
              <a:t>插件式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(DIP)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與</a:t>
            </a:r>
            <a:r>
              <a:rPr lang="zh-TW" altLang="en-US" sz="2400" b="1" dirty="0">
                <a:solidFill>
                  <a:schemeClr val="accent3"/>
                </a:solidFill>
                <a:latin typeface="+mj-lt"/>
              </a:rPr>
              <a:t>表面黏著型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(SMD)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兩種，外型看起來就像普通的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LED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一樣，但是和一般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LED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不同的是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RGB LED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封装内，有三個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LED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，一個紅色，一個綠色的，一個藍色的。透過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PWM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方法控制各個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LED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的亮度，就可以混合出幾乎任何你想要的颜色。</a:t>
            </a:r>
            <a:endParaRPr lang="en-US" altLang="zh-TW" sz="24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插件式</a:t>
            </a:r>
            <a:r>
              <a:rPr lang="en-US" altLang="zh-TW" sz="2400" dirty="0">
                <a:solidFill>
                  <a:srgbClr val="000000"/>
                </a:solidFill>
              </a:rPr>
              <a:t>RGB LED</a:t>
            </a:r>
            <a:r>
              <a:rPr lang="zh-TW" altLang="en-US" sz="2400" dirty="0">
                <a:solidFill>
                  <a:srgbClr val="000000"/>
                </a:solidFill>
              </a:rPr>
              <a:t>共有</a:t>
            </a:r>
            <a:r>
              <a:rPr lang="en-US" altLang="zh-TW" sz="2400" dirty="0">
                <a:solidFill>
                  <a:srgbClr val="000000"/>
                </a:solidFill>
              </a:rPr>
              <a:t>4</a:t>
            </a:r>
            <a:r>
              <a:rPr lang="zh-TW" altLang="en-US" sz="2400" dirty="0">
                <a:solidFill>
                  <a:srgbClr val="000000"/>
                </a:solidFill>
              </a:rPr>
              <a:t>支引脚，可分為共陽與共陰兩種，常见的共用腳是第二引脚，也是最長的那支引腳</a:t>
            </a:r>
            <a:endParaRPr lang="en-US" altLang="zh-TW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C3C1BF-ECD6-4AE8-8B2B-B2B140177EB0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2-5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7F3C3E-B9ED-4AF5-B5CB-B50D9B373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837" y="4254204"/>
            <a:ext cx="6992326" cy="20957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標題 8">
            <a:extLst>
              <a:ext uri="{FF2B5EF4-FFF2-40B4-BE49-F238E27FC236}">
                <a16:creationId xmlns:a16="http://schemas.microsoft.com/office/drawing/2014/main" id="{59EECF03-CC8C-4905-A87C-185661F2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3036409" cy="480131"/>
          </a:xfrm>
        </p:spPr>
        <p:txBody>
          <a:bodyPr/>
          <a:lstStyle/>
          <a:p>
            <a:r>
              <a:rPr lang="en-US" altLang="zh-TW" dirty="0"/>
              <a:t>RGB LED</a:t>
            </a:r>
            <a:r>
              <a:rPr lang="zh-TW" altLang="en-US" dirty="0"/>
              <a:t>混光實習</a:t>
            </a:r>
          </a:p>
        </p:txBody>
      </p:sp>
    </p:spTree>
    <p:extLst>
      <p:ext uri="{BB962C8B-B14F-4D97-AF65-F5344CB8AC3E}">
        <p14:creationId xmlns:p14="http://schemas.microsoft.com/office/powerpoint/2010/main" val="271673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原理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036DEC1-AB48-4440-8156-9F34CBAC355E}"/>
              </a:ext>
            </a:extLst>
          </p:cNvPr>
          <p:cNvSpPr/>
          <p:nvPr/>
        </p:nvSpPr>
        <p:spPr>
          <a:xfrm>
            <a:off x="2220687" y="1315033"/>
            <a:ext cx="9165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常見表面黏著型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RGB LED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共有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6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支引腳，本實習即使用表面黏著型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RGB LED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為控制的元件。使用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RGB LED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需注意每個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LED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需要串聯限流電阻（約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100 ~330Ω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）以防止太大的電流流過而燒毀。</a:t>
            </a:r>
            <a:endParaRPr lang="en-US" altLang="zh-TW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C3C1BF-ECD6-4AE8-8B2B-B2B140177EB0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2-5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A6D7F38-F59B-400C-90DF-3BC10A335BAC}"/>
              </a:ext>
            </a:extLst>
          </p:cNvPr>
          <p:cNvSpPr/>
          <p:nvPr/>
        </p:nvSpPr>
        <p:spPr>
          <a:xfrm>
            <a:off x="3923098" y="5943893"/>
            <a:ext cx="434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T霄..."/>
              </a:rPr>
              <a:t>表面黏著型</a:t>
            </a:r>
            <a:r>
              <a:rPr lang="en-US" altLang="zh-TW" dirty="0">
                <a:solidFill>
                  <a:srgbClr val="000000"/>
                </a:solidFill>
                <a:latin typeface="標楷體T霄..."/>
              </a:rPr>
              <a:t>RGB LED</a:t>
            </a:r>
            <a:r>
              <a:rPr lang="zh-TW" altLang="en-US" dirty="0">
                <a:solidFill>
                  <a:srgbClr val="000000"/>
                </a:solidFill>
                <a:latin typeface="標楷體T霄..."/>
              </a:rPr>
              <a:t>實體圖與內部電路圖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AC39BAA-5F63-4F4B-AFCA-22675C2E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06" y="2643204"/>
            <a:ext cx="5673589" cy="32816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標題 9">
            <a:extLst>
              <a:ext uri="{FF2B5EF4-FFF2-40B4-BE49-F238E27FC236}">
                <a16:creationId xmlns:a16="http://schemas.microsoft.com/office/drawing/2014/main" id="{053862AC-A9FC-4521-B6BB-6812080B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3036409" cy="480131"/>
          </a:xfrm>
        </p:spPr>
        <p:txBody>
          <a:bodyPr/>
          <a:lstStyle/>
          <a:p>
            <a:r>
              <a:rPr lang="en-US" altLang="zh-TW" dirty="0"/>
              <a:t>RGB LED</a:t>
            </a:r>
            <a:r>
              <a:rPr lang="zh-TW" altLang="en-US" dirty="0"/>
              <a:t>混光實習</a:t>
            </a:r>
          </a:p>
        </p:txBody>
      </p:sp>
    </p:spTree>
    <p:extLst>
      <p:ext uri="{BB962C8B-B14F-4D97-AF65-F5344CB8AC3E}">
        <p14:creationId xmlns:p14="http://schemas.microsoft.com/office/powerpoint/2010/main" val="2424087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電路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036DEC1-AB48-4440-8156-9F34CBAC355E}"/>
              </a:ext>
            </a:extLst>
          </p:cNvPr>
          <p:cNvSpPr/>
          <p:nvPr/>
        </p:nvSpPr>
        <p:spPr>
          <a:xfrm>
            <a:off x="2220687" y="1315033"/>
            <a:ext cx="91654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RGB LED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與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Arduino MEGA2560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開發板的接線如圖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2-5-3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所示，圖中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Arduino MEGA2560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開發板上的第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45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、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46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與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47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支數位接腳對應連接到表面黏著型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RGB LED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陰極端的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RGB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接腳上。程式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一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)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中使用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PWM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控制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RGB LED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三個燈依序由最亮到最暗漸層顯示。程式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二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)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中使用使用亂數函式指令進行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PWM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控制，同時控制三個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LED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燈產生不同亮度進一步達到混光而變色。</a:t>
            </a:r>
            <a:endParaRPr lang="en-US" altLang="zh-TW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C3C1BF-ECD6-4AE8-8B2B-B2B140177EB0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2-5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A6D7F38-F59B-400C-90DF-3BC10A335BAC}"/>
              </a:ext>
            </a:extLst>
          </p:cNvPr>
          <p:cNvSpPr/>
          <p:nvPr/>
        </p:nvSpPr>
        <p:spPr>
          <a:xfrm>
            <a:off x="3923098" y="5943893"/>
            <a:ext cx="434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T霄..."/>
              </a:rPr>
              <a:t>表面黏著型</a:t>
            </a:r>
            <a:r>
              <a:rPr lang="en-US" altLang="zh-TW" dirty="0">
                <a:solidFill>
                  <a:srgbClr val="000000"/>
                </a:solidFill>
                <a:latin typeface="標楷體T霄..."/>
              </a:rPr>
              <a:t>RGB LED</a:t>
            </a:r>
            <a:r>
              <a:rPr lang="zh-TW" altLang="en-US" dirty="0">
                <a:solidFill>
                  <a:srgbClr val="000000"/>
                </a:solidFill>
                <a:latin typeface="標楷體T霄..."/>
              </a:rPr>
              <a:t>實體圖與內部電路圖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F4ACACD-EC0A-4773-829B-D4450D83A4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2" b="1043"/>
          <a:stretch/>
        </p:blipFill>
        <p:spPr>
          <a:xfrm>
            <a:off x="3777795" y="3703625"/>
            <a:ext cx="4636410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標題 9">
            <a:extLst>
              <a:ext uri="{FF2B5EF4-FFF2-40B4-BE49-F238E27FC236}">
                <a16:creationId xmlns:a16="http://schemas.microsoft.com/office/drawing/2014/main" id="{FFB02ABD-D8E6-4562-9AE3-725ACCF6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3036409" cy="480131"/>
          </a:xfrm>
        </p:spPr>
        <p:txBody>
          <a:bodyPr/>
          <a:lstStyle/>
          <a:p>
            <a:r>
              <a:rPr lang="en-US" altLang="zh-TW" dirty="0"/>
              <a:t>RGB LED</a:t>
            </a:r>
            <a:r>
              <a:rPr lang="zh-TW" altLang="en-US" dirty="0"/>
              <a:t>混光實習</a:t>
            </a:r>
          </a:p>
        </p:txBody>
      </p:sp>
    </p:spTree>
    <p:extLst>
      <p:ext uri="{BB962C8B-B14F-4D97-AF65-F5344CB8AC3E}">
        <p14:creationId xmlns:p14="http://schemas.microsoft.com/office/powerpoint/2010/main" val="1924007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元件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C3C1BF-ECD6-4AE8-8B2B-B2B140177EB0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2-5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4B8A40F-5661-4F08-9A7A-2AB7B6337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757" y="2638314"/>
            <a:ext cx="8678486" cy="1581371"/>
          </a:xfrm>
          <a:prstGeom prst="rect">
            <a:avLst/>
          </a:prstGeom>
        </p:spPr>
      </p:pic>
      <p:sp>
        <p:nvSpPr>
          <p:cNvPr id="10" name="標題 9">
            <a:extLst>
              <a:ext uri="{FF2B5EF4-FFF2-40B4-BE49-F238E27FC236}">
                <a16:creationId xmlns:a16="http://schemas.microsoft.com/office/drawing/2014/main" id="{0AB364A8-9E3E-40FC-B8EE-7C85F50D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3036409" cy="480131"/>
          </a:xfrm>
        </p:spPr>
        <p:txBody>
          <a:bodyPr/>
          <a:lstStyle/>
          <a:p>
            <a:r>
              <a:rPr lang="en-US" altLang="zh-TW" dirty="0"/>
              <a:t>RGB LED</a:t>
            </a:r>
            <a:r>
              <a:rPr lang="zh-TW" altLang="en-US" dirty="0"/>
              <a:t>混光實習</a:t>
            </a:r>
          </a:p>
        </p:txBody>
      </p:sp>
    </p:spTree>
    <p:extLst>
      <p:ext uri="{BB962C8B-B14F-4D97-AF65-F5344CB8AC3E}">
        <p14:creationId xmlns:p14="http://schemas.microsoft.com/office/powerpoint/2010/main" val="346390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5FEA13D-DA27-47B6-91CF-1253F8C1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2776722" cy="480131"/>
          </a:xfrm>
        </p:spPr>
        <p:txBody>
          <a:bodyPr/>
          <a:lstStyle/>
          <a:p>
            <a:r>
              <a:rPr lang="zh-TW" altLang="en-US" dirty="0"/>
              <a:t>繼電器驅動控制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076D68D-2BCF-4623-9693-1A757CB642D3}"/>
              </a:ext>
            </a:extLst>
          </p:cNvPr>
          <p:cNvSpPr/>
          <p:nvPr/>
        </p:nvSpPr>
        <p:spPr>
          <a:xfrm>
            <a:off x="2335077" y="1329866"/>
            <a:ext cx="9443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利用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Arduino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數位輸出控制透過繼電器間接控制家電，了解如何使用微處理機，來達成控制大電流的電器產品。</a:t>
            </a:r>
            <a:endParaRPr lang="zh-TW" altLang="en-US" sz="2400" dirty="0">
              <a:latin typeface="+mj-lt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969702EA-EC6B-4BC6-856A-EEC7518CAAF9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目的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8709E86-9FBE-4B90-88D2-34001524A5A6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2-2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8A4205B-66ED-47D3-8C8E-1F9FC2D80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8" t="6718" r="1664" b="2365"/>
          <a:stretch/>
        </p:blipFill>
        <p:spPr>
          <a:xfrm>
            <a:off x="3252061" y="2481050"/>
            <a:ext cx="5687878" cy="3427311"/>
          </a:xfrm>
          <a:prstGeom prst="rect">
            <a:avLst/>
          </a:prstGeom>
          <a:ln>
            <a:solidFill>
              <a:srgbClr val="383838"/>
            </a:solidFill>
          </a:ln>
        </p:spPr>
      </p:pic>
    </p:spTree>
    <p:extLst>
      <p:ext uri="{BB962C8B-B14F-4D97-AF65-F5344CB8AC3E}">
        <p14:creationId xmlns:p14="http://schemas.microsoft.com/office/powerpoint/2010/main" val="2844458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程式一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C3C1BF-ECD6-4AE8-8B2B-B2B140177EB0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2-5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DFFC790-482B-4110-A476-FF6880149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13" y="2073296"/>
            <a:ext cx="5400000" cy="345483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2184F08-0429-4DA5-9B23-1FD1AC9D8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989" y="2073296"/>
            <a:ext cx="5400000" cy="2625231"/>
          </a:xfrm>
          <a:prstGeom prst="rect">
            <a:avLst/>
          </a:prstGeom>
        </p:spPr>
      </p:pic>
      <p:sp>
        <p:nvSpPr>
          <p:cNvPr id="9" name="標題 8">
            <a:extLst>
              <a:ext uri="{FF2B5EF4-FFF2-40B4-BE49-F238E27FC236}">
                <a16:creationId xmlns:a16="http://schemas.microsoft.com/office/drawing/2014/main" id="{10EA2A23-7D7C-475E-A5FB-5215D63B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3036409" cy="480131"/>
          </a:xfrm>
        </p:spPr>
        <p:txBody>
          <a:bodyPr/>
          <a:lstStyle/>
          <a:p>
            <a:r>
              <a:rPr lang="en-US" altLang="zh-TW" dirty="0"/>
              <a:t>RGB LED</a:t>
            </a:r>
            <a:r>
              <a:rPr lang="zh-TW" altLang="en-US" dirty="0"/>
              <a:t>混光實習</a:t>
            </a:r>
          </a:p>
        </p:txBody>
      </p:sp>
    </p:spTree>
    <p:extLst>
      <p:ext uri="{BB962C8B-B14F-4D97-AF65-F5344CB8AC3E}">
        <p14:creationId xmlns:p14="http://schemas.microsoft.com/office/powerpoint/2010/main" val="146776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程式二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C3C1BF-ECD6-4AE8-8B2B-B2B140177EB0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2-5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04D5E14-FCD6-43FC-A6D2-BDAAC1738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10" y="2293259"/>
            <a:ext cx="5400000" cy="346175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8096704-20D7-4201-8986-A356C0D01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590" y="2293259"/>
            <a:ext cx="5400000" cy="1897764"/>
          </a:xfrm>
          <a:prstGeom prst="rect">
            <a:avLst/>
          </a:prstGeom>
        </p:spPr>
      </p:pic>
      <p:sp>
        <p:nvSpPr>
          <p:cNvPr id="10" name="標題 9">
            <a:extLst>
              <a:ext uri="{FF2B5EF4-FFF2-40B4-BE49-F238E27FC236}">
                <a16:creationId xmlns:a16="http://schemas.microsoft.com/office/drawing/2014/main" id="{598AEC5B-7E2E-4EE9-B944-D761AC22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3036409" cy="480131"/>
          </a:xfrm>
        </p:spPr>
        <p:txBody>
          <a:bodyPr/>
          <a:lstStyle/>
          <a:p>
            <a:r>
              <a:rPr lang="en-US" altLang="zh-TW" dirty="0"/>
              <a:t>RGB LED</a:t>
            </a:r>
            <a:r>
              <a:rPr lang="zh-TW" altLang="en-US" dirty="0"/>
              <a:t>混光實習</a:t>
            </a:r>
          </a:p>
        </p:txBody>
      </p:sp>
    </p:spTree>
    <p:extLst>
      <p:ext uri="{BB962C8B-B14F-4D97-AF65-F5344CB8AC3E}">
        <p14:creationId xmlns:p14="http://schemas.microsoft.com/office/powerpoint/2010/main" val="465912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493A91F-9B57-4C63-9C93-070ADDE28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r="2036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63593CC-50DF-4754-8F30-2CFED2DC1B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E0D392E-670E-4050-8895-23DEC003AAE3}"/>
              </a:ext>
            </a:extLst>
          </p:cNvPr>
          <p:cNvSpPr/>
          <p:nvPr/>
        </p:nvSpPr>
        <p:spPr>
          <a:xfrm>
            <a:off x="0" y="2815771"/>
            <a:ext cx="12192000" cy="1451429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可變電阻之類比</a:t>
            </a:r>
            <a:r>
              <a:rPr lang="en-US" altLang="zh-TW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數位轉換實驗</a:t>
            </a:r>
            <a:endParaRPr lang="en-US" altLang="zh-TW" sz="36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5A61CA4-CF26-4E45-90D3-3C4DF9DE92D7}"/>
              </a:ext>
            </a:extLst>
          </p:cNvPr>
          <p:cNvSpPr txBox="1"/>
          <p:nvPr/>
        </p:nvSpPr>
        <p:spPr>
          <a:xfrm>
            <a:off x="0" y="2234706"/>
            <a:ext cx="2654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4400" b="1" dirty="0">
                <a:solidFill>
                  <a:srgbClr val="383838"/>
                </a:solidFill>
                <a:cs typeface="Arial" panose="020B0604020202020204" pitchFamily="34" charset="0"/>
              </a:rPr>
              <a:t> 2-10</a:t>
            </a:r>
            <a:endParaRPr lang="zh-TW" altLang="en-US" sz="4400" b="1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89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5FEA13D-DA27-47B6-91CF-1253F8C1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5017720" cy="480131"/>
          </a:xfrm>
        </p:spPr>
        <p:txBody>
          <a:bodyPr/>
          <a:lstStyle/>
          <a:p>
            <a:r>
              <a:rPr lang="zh-TW" altLang="en-US" dirty="0"/>
              <a:t>可變電阻之類比</a:t>
            </a:r>
            <a:r>
              <a:rPr lang="en-US" altLang="zh-TW" dirty="0"/>
              <a:t>/</a:t>
            </a:r>
            <a:r>
              <a:rPr lang="zh-TW" altLang="en-US" dirty="0"/>
              <a:t>數位轉換實驗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076D68D-2BCF-4623-9693-1A757CB642D3}"/>
              </a:ext>
            </a:extLst>
          </p:cNvPr>
          <p:cNvSpPr/>
          <p:nvPr/>
        </p:nvSpPr>
        <p:spPr>
          <a:xfrm>
            <a:off x="1109248" y="1880507"/>
            <a:ext cx="9443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瞭解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MEGA2560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的類比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/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數位轉換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(ADC)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的設計與控制方法</a:t>
            </a:r>
            <a:endParaRPr lang="zh-TW" altLang="en-US" sz="2400" dirty="0">
              <a:latin typeface="+mj-lt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969702EA-EC6B-4BC6-856A-EEC7518CAAF9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目的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8709E86-9FBE-4B90-88D2-34001524A5A6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2-10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62065DCF-6D71-476D-BA29-E2633AA420CE}"/>
              </a:ext>
            </a:extLst>
          </p:cNvPr>
          <p:cNvSpPr/>
          <p:nvPr/>
        </p:nvSpPr>
        <p:spPr>
          <a:xfrm>
            <a:off x="805912" y="3213000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功能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7111AC8-401B-4A90-808E-94D260DEC24F}"/>
              </a:ext>
            </a:extLst>
          </p:cNvPr>
          <p:cNvSpPr/>
          <p:nvPr/>
        </p:nvSpPr>
        <p:spPr>
          <a:xfrm>
            <a:off x="1109248" y="3943350"/>
            <a:ext cx="9901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400" dirty="0"/>
              <a:t>利用可變電阻的調整變化，將類比電壓轉換成相對應數位值，</a:t>
            </a:r>
            <a:r>
              <a:rPr lang="en-US" altLang="zh-TW" sz="2400" dirty="0"/>
              <a:t>0V ~ 5V</a:t>
            </a:r>
            <a:r>
              <a:rPr lang="zh-TW" altLang="en-US" sz="2400" dirty="0"/>
              <a:t>轉換成相對應</a:t>
            </a:r>
            <a:r>
              <a:rPr lang="en-US" altLang="zh-TW" sz="2400" dirty="0"/>
              <a:t>0 ~ 1023</a:t>
            </a:r>
            <a:r>
              <a:rPr lang="zh-TW" altLang="en-US" sz="2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70297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原理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036DEC1-AB48-4440-8156-9F34CBAC355E}"/>
              </a:ext>
            </a:extLst>
          </p:cNvPr>
          <p:cNvSpPr/>
          <p:nvPr/>
        </p:nvSpPr>
        <p:spPr>
          <a:xfrm>
            <a:off x="2220687" y="1315033"/>
            <a:ext cx="916540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電路如圖所示，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MEGA 2560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的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A0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接到可變電阻的中間接點，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A0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接受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0~5V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間的電壓輸入，利用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MEGA2560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的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A/D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轉換器，轉換成相對應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0 ~ 1023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間之值。</a:t>
            </a:r>
            <a:endParaRPr lang="en-US" altLang="zh-TW" sz="24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程式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1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：是利用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Arduino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的序列埠監控視窗，觀察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A/D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轉換的狀況。</a:t>
            </a:r>
            <a:endParaRPr lang="en-US" altLang="zh-TW" sz="24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程式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2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：是利用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A/D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轉換後的數位值，作為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LED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的亮滅的時間。</a:t>
            </a:r>
            <a:endParaRPr lang="en-US" altLang="zh-TW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C3C1BF-ECD6-4AE8-8B2B-B2B140177EB0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2-10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sp>
        <p:nvSpPr>
          <p:cNvPr id="9" name="標題 8">
            <a:extLst>
              <a:ext uri="{FF2B5EF4-FFF2-40B4-BE49-F238E27FC236}">
                <a16:creationId xmlns:a16="http://schemas.microsoft.com/office/drawing/2014/main" id="{59EECF03-CC8C-4905-A87C-185661F2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5017720" cy="480131"/>
          </a:xfrm>
        </p:spPr>
        <p:txBody>
          <a:bodyPr/>
          <a:lstStyle/>
          <a:p>
            <a:r>
              <a:rPr lang="zh-TW" altLang="en-US" dirty="0"/>
              <a:t>可變電阻之類比</a:t>
            </a:r>
            <a:r>
              <a:rPr lang="en-US" altLang="zh-TW" dirty="0"/>
              <a:t>/</a:t>
            </a:r>
            <a:r>
              <a:rPr lang="zh-TW" altLang="en-US" dirty="0"/>
              <a:t>數位轉換實驗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6D3DC77-B2AD-4730-AC0B-1E78F9185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135" y="3713268"/>
            <a:ext cx="4417731" cy="25921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69827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元件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C3C1BF-ECD6-4AE8-8B2B-B2B140177EB0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2-10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sp>
        <p:nvSpPr>
          <p:cNvPr id="9" name="標題 8">
            <a:extLst>
              <a:ext uri="{FF2B5EF4-FFF2-40B4-BE49-F238E27FC236}">
                <a16:creationId xmlns:a16="http://schemas.microsoft.com/office/drawing/2014/main" id="{59EECF03-CC8C-4905-A87C-185661F2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5017720" cy="480131"/>
          </a:xfrm>
        </p:spPr>
        <p:txBody>
          <a:bodyPr/>
          <a:lstStyle/>
          <a:p>
            <a:r>
              <a:rPr lang="zh-TW" altLang="en-US" dirty="0"/>
              <a:t>可變電阻之類比</a:t>
            </a:r>
            <a:r>
              <a:rPr lang="en-US" altLang="zh-TW" dirty="0"/>
              <a:t>/</a:t>
            </a:r>
            <a:r>
              <a:rPr lang="zh-TW" altLang="en-US" dirty="0"/>
              <a:t>數位轉換實驗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AB6C364-2F89-4F91-B54B-684358991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00" y="2486080"/>
            <a:ext cx="9360000" cy="24515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2250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程式一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C3C1BF-ECD6-4AE8-8B2B-B2B140177EB0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2-10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sp>
        <p:nvSpPr>
          <p:cNvPr id="9" name="標題 8">
            <a:extLst>
              <a:ext uri="{FF2B5EF4-FFF2-40B4-BE49-F238E27FC236}">
                <a16:creationId xmlns:a16="http://schemas.microsoft.com/office/drawing/2014/main" id="{59EECF03-CC8C-4905-A87C-185661F2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5017720" cy="480131"/>
          </a:xfrm>
        </p:spPr>
        <p:txBody>
          <a:bodyPr/>
          <a:lstStyle/>
          <a:p>
            <a:r>
              <a:rPr lang="zh-TW" altLang="en-US" dirty="0"/>
              <a:t>可變電阻之類比</a:t>
            </a:r>
            <a:r>
              <a:rPr lang="en-US" altLang="zh-TW" dirty="0"/>
              <a:t>/</a:t>
            </a:r>
            <a:r>
              <a:rPr lang="zh-TW" altLang="en-US" dirty="0"/>
              <a:t>數位轉換實驗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CDF0BBD-EB8E-4B86-BBD5-FDA4CF308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937" y="1329866"/>
            <a:ext cx="841500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54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程式二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C3C1BF-ECD6-4AE8-8B2B-B2B140177EB0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2-10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sp>
        <p:nvSpPr>
          <p:cNvPr id="9" name="標題 8">
            <a:extLst>
              <a:ext uri="{FF2B5EF4-FFF2-40B4-BE49-F238E27FC236}">
                <a16:creationId xmlns:a16="http://schemas.microsoft.com/office/drawing/2014/main" id="{59EECF03-CC8C-4905-A87C-185661F2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5017720" cy="480131"/>
          </a:xfrm>
        </p:spPr>
        <p:txBody>
          <a:bodyPr/>
          <a:lstStyle/>
          <a:p>
            <a:r>
              <a:rPr lang="zh-TW" altLang="en-US" dirty="0"/>
              <a:t>可變電阻之類比</a:t>
            </a:r>
            <a:r>
              <a:rPr lang="en-US" altLang="zh-TW" dirty="0"/>
              <a:t>/</a:t>
            </a:r>
            <a:r>
              <a:rPr lang="zh-TW" altLang="en-US" dirty="0"/>
              <a:t>數位轉換實驗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DBD00EF-1063-4955-94C4-E16064D7B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832" y="1288452"/>
            <a:ext cx="825327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73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元件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C3C1BF-ECD6-4AE8-8B2B-B2B140177EB0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2-5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4B8A40F-5661-4F08-9A7A-2AB7B6337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757" y="2638314"/>
            <a:ext cx="8678486" cy="1581371"/>
          </a:xfrm>
          <a:prstGeom prst="rect">
            <a:avLst/>
          </a:prstGeom>
        </p:spPr>
      </p:pic>
      <p:sp>
        <p:nvSpPr>
          <p:cNvPr id="10" name="標題 9">
            <a:extLst>
              <a:ext uri="{FF2B5EF4-FFF2-40B4-BE49-F238E27FC236}">
                <a16:creationId xmlns:a16="http://schemas.microsoft.com/office/drawing/2014/main" id="{0AB364A8-9E3E-40FC-B8EE-7C85F50D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3036409" cy="480131"/>
          </a:xfrm>
        </p:spPr>
        <p:txBody>
          <a:bodyPr/>
          <a:lstStyle/>
          <a:p>
            <a:r>
              <a:rPr lang="en-US" altLang="zh-TW" dirty="0"/>
              <a:t>RGB LED</a:t>
            </a:r>
            <a:r>
              <a:rPr lang="zh-TW" altLang="en-US" dirty="0"/>
              <a:t>混光實習</a:t>
            </a:r>
          </a:p>
        </p:txBody>
      </p:sp>
    </p:spTree>
    <p:extLst>
      <p:ext uri="{BB962C8B-B14F-4D97-AF65-F5344CB8AC3E}">
        <p14:creationId xmlns:p14="http://schemas.microsoft.com/office/powerpoint/2010/main" val="2497641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習題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BB27507-A0DE-4DEF-BA9B-8DCFF39C1FC6}"/>
              </a:ext>
            </a:extLst>
          </p:cNvPr>
          <p:cNvSpPr/>
          <p:nvPr/>
        </p:nvSpPr>
        <p:spPr>
          <a:xfrm>
            <a:off x="2220687" y="1315033"/>
            <a:ext cx="916540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利用四個七段顯示器，左邊兩位為綠燈時間，右邊兩位為紅燈時間，左邊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60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開始倒數時，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RGB LED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亮綠燈，倒數完亮黃燈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1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秒後換右邊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60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開始倒數，</a:t>
            </a:r>
            <a:r>
              <a:rPr lang="en-US" altLang="zh-TW" sz="2400" dirty="0">
                <a:solidFill>
                  <a:srgbClr val="000000"/>
                </a:solidFill>
              </a:rPr>
              <a:t> RGB LED</a:t>
            </a:r>
            <a:r>
              <a:rPr lang="zh-TW" altLang="en-US" sz="2400" dirty="0">
                <a:solidFill>
                  <a:srgbClr val="000000"/>
                </a:solidFill>
              </a:rPr>
              <a:t>亮紅燈，如此反覆。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zh-TW" altLang="en-US" sz="2400" dirty="0">
                <a:solidFill>
                  <a:srgbClr val="000000"/>
                </a:solidFill>
              </a:rPr>
              <a:t>利用七段顯示器從</a:t>
            </a:r>
            <a:r>
              <a:rPr lang="en-US" altLang="zh-TW" sz="2400" dirty="0">
                <a:solidFill>
                  <a:srgbClr val="000000"/>
                </a:solidFill>
              </a:rPr>
              <a:t>60</a:t>
            </a:r>
            <a:r>
              <a:rPr lang="zh-TW" altLang="en-US" sz="2400" dirty="0">
                <a:solidFill>
                  <a:srgbClr val="000000"/>
                </a:solidFill>
              </a:rPr>
              <a:t>倒數，倒數</a:t>
            </a:r>
            <a:r>
              <a:rPr lang="en-US" altLang="zh-TW" sz="2400" dirty="0">
                <a:solidFill>
                  <a:srgbClr val="000000"/>
                </a:solidFill>
              </a:rPr>
              <a:t>10</a:t>
            </a:r>
            <a:r>
              <a:rPr lang="zh-TW" altLang="en-US" sz="2400" dirty="0">
                <a:solidFill>
                  <a:srgbClr val="000000"/>
                </a:solidFill>
              </a:rPr>
              <a:t>秒後</a:t>
            </a:r>
            <a:r>
              <a:rPr lang="en-US" altLang="zh-TW" sz="2400" dirty="0">
                <a:solidFill>
                  <a:srgbClr val="000000"/>
                </a:solidFill>
              </a:rPr>
              <a:t>8</a:t>
            </a:r>
            <a:r>
              <a:rPr lang="zh-TW" altLang="en-US" sz="2400" dirty="0">
                <a:solidFill>
                  <a:srgbClr val="000000"/>
                </a:solidFill>
              </a:rPr>
              <a:t>顆</a:t>
            </a:r>
            <a:r>
              <a:rPr lang="en-US" altLang="zh-TW" sz="2400" dirty="0">
                <a:solidFill>
                  <a:srgbClr val="000000"/>
                </a:solidFill>
              </a:rPr>
              <a:t>LED</a:t>
            </a:r>
            <a:r>
              <a:rPr lang="zh-TW" altLang="en-US" sz="2400" dirty="0">
                <a:solidFill>
                  <a:srgbClr val="000000"/>
                </a:solidFill>
              </a:rPr>
              <a:t>燈開始亮滅警示，愈接近歸</a:t>
            </a:r>
            <a:r>
              <a:rPr lang="en-US" altLang="zh-TW" sz="2400" dirty="0">
                <a:solidFill>
                  <a:srgbClr val="000000"/>
                </a:solidFill>
              </a:rPr>
              <a:t>0</a:t>
            </a:r>
            <a:r>
              <a:rPr lang="zh-TW" altLang="en-US" sz="2400" dirty="0">
                <a:solidFill>
                  <a:srgbClr val="000000"/>
                </a:solidFill>
              </a:rPr>
              <a:t>時，其</a:t>
            </a:r>
            <a:r>
              <a:rPr lang="en-US" altLang="zh-TW" sz="2400" dirty="0">
                <a:solidFill>
                  <a:srgbClr val="000000"/>
                </a:solidFill>
              </a:rPr>
              <a:t>LED</a:t>
            </a:r>
            <a:r>
              <a:rPr lang="zh-TW" altLang="en-US" sz="2400" dirty="0">
                <a:solidFill>
                  <a:srgbClr val="000000"/>
                </a:solidFill>
              </a:rPr>
              <a:t>閃爍愈快。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zh-TW" altLang="en-US" sz="2400" dirty="0">
                <a:solidFill>
                  <a:srgbClr val="000000"/>
                </a:solidFill>
              </a:rPr>
              <a:t>利用可變電阻，控制</a:t>
            </a:r>
            <a:r>
              <a:rPr lang="en-US" altLang="zh-TW" sz="2400" dirty="0">
                <a:solidFill>
                  <a:srgbClr val="000000"/>
                </a:solidFill>
              </a:rPr>
              <a:t>8</a:t>
            </a:r>
            <a:r>
              <a:rPr lang="zh-TW" altLang="en-US" sz="2400" dirty="0">
                <a:solidFill>
                  <a:srgbClr val="000000"/>
                </a:solidFill>
              </a:rPr>
              <a:t>顆</a:t>
            </a:r>
            <a:r>
              <a:rPr lang="en-US" altLang="zh-TW" sz="2400" dirty="0">
                <a:solidFill>
                  <a:srgbClr val="000000"/>
                </a:solidFill>
              </a:rPr>
              <a:t>LED</a:t>
            </a:r>
            <a:r>
              <a:rPr lang="zh-TW" altLang="en-US" sz="2400" dirty="0">
                <a:solidFill>
                  <a:srgbClr val="000000"/>
                </a:solidFill>
              </a:rPr>
              <a:t>燈閃爍頻率，當調到最高時，繼電器作動，蜂鳴器叫聲提醒</a:t>
            </a:r>
            <a:endParaRPr lang="en-US" altLang="zh-TW" sz="2400" dirty="0">
              <a:solidFill>
                <a:srgbClr val="000000"/>
              </a:solidFill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A0DFD7FA-DABA-4A3A-8B3E-D14047A0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5405647" cy="480131"/>
          </a:xfrm>
        </p:spPr>
        <p:txBody>
          <a:bodyPr/>
          <a:lstStyle/>
          <a:p>
            <a:r>
              <a:rPr lang="en-US" altLang="zh-TW"/>
              <a:t>Work 03</a:t>
            </a:r>
            <a:r>
              <a:rPr lang="zh-TW" altLang="en-US"/>
              <a:t>：</a:t>
            </a:r>
            <a:r>
              <a:rPr lang="en-US" altLang="zh-TW" dirty="0"/>
              <a:t>2-2</a:t>
            </a:r>
            <a:r>
              <a:rPr lang="zh-TW" altLang="en-US" dirty="0"/>
              <a:t>、</a:t>
            </a:r>
            <a:r>
              <a:rPr lang="en-US" altLang="zh-TW" dirty="0"/>
              <a:t>2-3</a:t>
            </a:r>
            <a:r>
              <a:rPr lang="zh-TW" altLang="en-US" dirty="0"/>
              <a:t>、</a:t>
            </a:r>
            <a:r>
              <a:rPr lang="en-US" altLang="zh-TW" dirty="0"/>
              <a:t>2-5</a:t>
            </a:r>
            <a:r>
              <a:rPr lang="zh-TW" altLang="en-US" dirty="0"/>
              <a:t>、</a:t>
            </a:r>
            <a:r>
              <a:rPr lang="en-US" altLang="zh-TW" dirty="0"/>
              <a:t>2-10</a:t>
            </a:r>
            <a:endParaRPr lang="zh-TW" altLang="en-US" dirty="0"/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A6A5C75D-85EC-43DB-B556-C7ACA9E76FFF}"/>
              </a:ext>
            </a:extLst>
          </p:cNvPr>
          <p:cNvSpPr/>
          <p:nvPr/>
        </p:nvSpPr>
        <p:spPr>
          <a:xfrm>
            <a:off x="918074" y="2478234"/>
            <a:ext cx="1243225" cy="67791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EA9B9C7-7CA1-4439-9959-FE3D5ABEFCBD}"/>
              </a:ext>
            </a:extLst>
          </p:cNvPr>
          <p:cNvSpPr txBox="1"/>
          <p:nvPr/>
        </p:nvSpPr>
        <p:spPr>
          <a:xfrm>
            <a:off x="1876097" y="4587766"/>
            <a:ext cx="7766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rgbClr val="FF3755"/>
                </a:solidFill>
              </a:rPr>
              <a:t>NOTE</a:t>
            </a:r>
            <a:r>
              <a:rPr lang="zh-TW" altLang="en-US" sz="2800" b="1" dirty="0">
                <a:solidFill>
                  <a:srgbClr val="FF3755"/>
                </a:solidFill>
              </a:rPr>
              <a:t>：七段顯示器與</a:t>
            </a:r>
            <a:r>
              <a:rPr lang="en-US" altLang="zh-TW" sz="2800" b="1" dirty="0">
                <a:solidFill>
                  <a:srgbClr val="FF3755"/>
                </a:solidFill>
              </a:rPr>
              <a:t>8</a:t>
            </a:r>
            <a:r>
              <a:rPr lang="zh-TW" altLang="en-US" sz="2800" b="1" dirty="0">
                <a:solidFill>
                  <a:srgbClr val="FF3755"/>
                </a:solidFill>
              </a:rPr>
              <a:t>顆</a:t>
            </a:r>
            <a:r>
              <a:rPr lang="en-US" altLang="zh-TW" sz="2800" b="1" dirty="0">
                <a:solidFill>
                  <a:srgbClr val="FF3755"/>
                </a:solidFill>
              </a:rPr>
              <a:t>LED</a:t>
            </a:r>
            <a:r>
              <a:rPr lang="zh-TW" altLang="en-US" sz="2800" b="1" dirty="0">
                <a:solidFill>
                  <a:srgbClr val="FF3755"/>
                </a:solidFill>
              </a:rPr>
              <a:t>用</a:t>
            </a:r>
            <a:r>
              <a:rPr lang="en-US" altLang="zh-TW" sz="2800" b="1" dirty="0">
                <a:solidFill>
                  <a:srgbClr val="FF3755"/>
                </a:solidFill>
              </a:rPr>
              <a:t>Arduino</a:t>
            </a:r>
            <a:r>
              <a:rPr lang="zh-TW" altLang="en-US" sz="2800" b="1" dirty="0">
                <a:solidFill>
                  <a:srgbClr val="FF3755"/>
                </a:solidFill>
              </a:rPr>
              <a:t>同個</a:t>
            </a:r>
            <a:r>
              <a:rPr lang="en-US" altLang="zh-TW" sz="2800" b="1" dirty="0">
                <a:solidFill>
                  <a:srgbClr val="FF3755"/>
                </a:solidFill>
              </a:rPr>
              <a:t>PIN</a:t>
            </a:r>
            <a:endParaRPr lang="zh-TW" altLang="en-US" sz="2800" b="1" dirty="0">
              <a:solidFill>
                <a:srgbClr val="FF37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5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076D68D-2BCF-4623-9693-1A757CB642D3}"/>
              </a:ext>
            </a:extLst>
          </p:cNvPr>
          <p:cNvSpPr/>
          <p:nvPr/>
        </p:nvSpPr>
        <p:spPr>
          <a:xfrm>
            <a:off x="2335077" y="1329866"/>
            <a:ext cx="94436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利用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Arduino MEGA2560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第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A4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隻數位接腳送出訊號來控制繼電器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ON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、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OFF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動作，繼電器用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5V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驅動，用單刀雙擲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(SPDT)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開關的繼電器，可提供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AC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電源的控制開關，當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Arduino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第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A4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隻數位接腳送出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HIGH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訊號繼電器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ON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，送出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LOW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訊號繼電器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OFF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，並使用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delay(1000)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副程式來完成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1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秒的延遲，做為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ON-&gt;OFF-&gt;ON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的切換時間，並可聽聽繼電器切換的聲音。</a:t>
            </a:r>
            <a:endParaRPr lang="zh-TW" altLang="en-US" sz="2400" dirty="0">
              <a:latin typeface="+mj-lt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969702EA-EC6B-4BC6-856A-EEC7518CAAF9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功能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8709E86-9FBE-4B90-88D2-34001524A5A6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2-2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1A31DBDD-6A45-4B98-AEA6-69E5CDB8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2698175" cy="480131"/>
          </a:xfrm>
        </p:spPr>
        <p:txBody>
          <a:bodyPr/>
          <a:lstStyle/>
          <a:p>
            <a:r>
              <a:rPr lang="zh-TW" altLang="en-US" dirty="0"/>
              <a:t>繼電器驅動控制</a:t>
            </a:r>
          </a:p>
        </p:txBody>
      </p:sp>
    </p:spTree>
    <p:extLst>
      <p:ext uri="{BB962C8B-B14F-4D97-AF65-F5344CB8AC3E}">
        <p14:creationId xmlns:p14="http://schemas.microsoft.com/office/powerpoint/2010/main" val="397239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原理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53BBF4D-D6DC-45E2-AB15-623B20D87D1E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2-2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6AD6F54-545F-4341-83AA-D56064708607}"/>
              </a:ext>
            </a:extLst>
          </p:cNvPr>
          <p:cNvSpPr/>
          <p:nvPr/>
        </p:nvSpPr>
        <p:spPr>
          <a:xfrm>
            <a:off x="2297453" y="1329866"/>
            <a:ext cx="908863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繼電器可做為控制家用交流電源的機械開關。</a:t>
            </a:r>
            <a:endParaRPr lang="en-US" altLang="zh-TW" sz="24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>
                <a:latin typeface="+mj-lt"/>
              </a:rPr>
              <a:t>主要缺點是</a:t>
            </a:r>
            <a:r>
              <a:rPr lang="zh-TW" altLang="en-US" sz="2400" dirty="0">
                <a:solidFill>
                  <a:srgbClr val="FF3755"/>
                </a:solidFill>
                <a:latin typeface="+mj-lt"/>
              </a:rPr>
              <a:t>切換速度慢</a:t>
            </a:r>
            <a:r>
              <a:rPr lang="zh-TW" altLang="en-US" sz="2400" dirty="0">
                <a:latin typeface="+mj-lt"/>
              </a:rPr>
              <a:t>，大約在</a:t>
            </a:r>
            <a:r>
              <a:rPr lang="en-US" altLang="zh-TW" sz="2400" dirty="0">
                <a:latin typeface="+mj-lt"/>
              </a:rPr>
              <a:t>1 </a:t>
            </a:r>
            <a:r>
              <a:rPr lang="zh-TW" altLang="en-US" sz="2400" dirty="0">
                <a:latin typeface="+mj-lt"/>
              </a:rPr>
              <a:t>秒左右，無法做快速控制，另一缺點是</a:t>
            </a:r>
            <a:r>
              <a:rPr lang="zh-TW" altLang="en-US" sz="2400" dirty="0">
                <a:solidFill>
                  <a:srgbClr val="FF3755"/>
                </a:solidFill>
                <a:latin typeface="+mj-lt"/>
              </a:rPr>
              <a:t>有切換次數的限制</a:t>
            </a:r>
            <a:r>
              <a:rPr lang="zh-TW" altLang="en-US" sz="2400" dirty="0">
                <a:latin typeface="+mj-lt"/>
              </a:rPr>
              <a:t>，所以要使用的繼電器要查看它的使用次數，一般多會選用</a:t>
            </a:r>
            <a:r>
              <a:rPr lang="en-US" altLang="zh-TW" sz="2400" dirty="0">
                <a:latin typeface="+mj-lt"/>
              </a:rPr>
              <a:t>10</a:t>
            </a:r>
            <a:r>
              <a:rPr lang="zh-TW" altLang="en-US" sz="2400" dirty="0">
                <a:latin typeface="+mj-lt"/>
              </a:rPr>
              <a:t>萬次到</a:t>
            </a:r>
            <a:r>
              <a:rPr lang="en-US" altLang="zh-TW" sz="2400" dirty="0">
                <a:latin typeface="+mj-lt"/>
              </a:rPr>
              <a:t>100</a:t>
            </a:r>
            <a:r>
              <a:rPr lang="zh-TW" altLang="en-US" sz="2400" dirty="0">
                <a:latin typeface="+mj-lt"/>
              </a:rPr>
              <a:t>萬次以上，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3C5BE39-8273-42AB-B79C-4F88C45D955C}"/>
              </a:ext>
            </a:extLst>
          </p:cNvPr>
          <p:cNvSpPr/>
          <p:nvPr/>
        </p:nvSpPr>
        <p:spPr>
          <a:xfrm>
            <a:off x="2220686" y="3352057"/>
            <a:ext cx="9165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繼電器還要注意是它的電感端驅動電壓與電流，本實驗用</a:t>
            </a:r>
            <a:r>
              <a:rPr lang="en-US" altLang="zh-TW" sz="2400" dirty="0"/>
              <a:t>+5V</a:t>
            </a:r>
            <a:r>
              <a:rPr lang="zh-TW" altLang="en-US" sz="2400" dirty="0"/>
              <a:t>驅動，繼電器就要選用</a:t>
            </a:r>
            <a:r>
              <a:rPr lang="en-US" altLang="zh-TW" sz="2400" dirty="0"/>
              <a:t>+5V</a:t>
            </a:r>
            <a:r>
              <a:rPr lang="zh-TW" altLang="en-US" sz="2400" dirty="0"/>
              <a:t>驅動，繼電器驅動電流大約在</a:t>
            </a:r>
            <a:r>
              <a:rPr lang="en-US" altLang="zh-TW" sz="2400" dirty="0"/>
              <a:t>30mA~100mA</a:t>
            </a:r>
            <a:r>
              <a:rPr lang="zh-TW" altLang="en-US" sz="2400" dirty="0"/>
              <a:t>，電流會大於</a:t>
            </a:r>
            <a:r>
              <a:rPr lang="en-US" altLang="zh-TW" sz="2400" dirty="0"/>
              <a:t>Arduino</a:t>
            </a:r>
            <a:r>
              <a:rPr lang="zh-TW" altLang="en-US" sz="2400" dirty="0"/>
              <a:t>發展板所提供的電流，所以加</a:t>
            </a:r>
            <a:r>
              <a:rPr lang="en-US" altLang="zh-TW" sz="2400" dirty="0">
                <a:solidFill>
                  <a:srgbClr val="FF3755"/>
                </a:solidFill>
              </a:rPr>
              <a:t>NPN</a:t>
            </a:r>
            <a:r>
              <a:rPr lang="zh-TW" altLang="en-US" sz="2400" dirty="0">
                <a:solidFill>
                  <a:srgbClr val="FF3755"/>
                </a:solidFill>
              </a:rPr>
              <a:t>電晶體</a:t>
            </a:r>
            <a:r>
              <a:rPr lang="zh-TW" altLang="en-US" sz="2400" dirty="0"/>
              <a:t>來驅動，要使用</a:t>
            </a:r>
            <a:r>
              <a:rPr lang="zh-TW" altLang="en-US" sz="2400" dirty="0">
                <a:solidFill>
                  <a:srgbClr val="FF3755"/>
                </a:solidFill>
              </a:rPr>
              <a:t>二極體</a:t>
            </a:r>
            <a:r>
              <a:rPr lang="zh-TW" altLang="en-US" sz="2400" dirty="0"/>
              <a:t>做為電感電流的放電路徑，防止電晶體由於電感放電而受損。</a:t>
            </a: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49D39F3B-0672-499F-82CA-F12B69D95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2698175" cy="480131"/>
          </a:xfrm>
        </p:spPr>
        <p:txBody>
          <a:bodyPr/>
          <a:lstStyle/>
          <a:p>
            <a:r>
              <a:rPr lang="zh-TW" altLang="en-US" dirty="0"/>
              <a:t>繼電器驅動控制</a:t>
            </a:r>
          </a:p>
        </p:txBody>
      </p:sp>
    </p:spTree>
    <p:extLst>
      <p:ext uri="{BB962C8B-B14F-4D97-AF65-F5344CB8AC3E}">
        <p14:creationId xmlns:p14="http://schemas.microsoft.com/office/powerpoint/2010/main" val="270503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元件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53BBF4D-D6DC-45E2-AB15-623B20D87D1E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2-2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FBA4A52-0255-4934-BEC7-78B105DC8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67" y="2182707"/>
            <a:ext cx="8707065" cy="411537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A20CA72-0D00-45EF-A0FD-6E08A0869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8" t="6718" r="1664" b="2365"/>
          <a:stretch/>
        </p:blipFill>
        <p:spPr>
          <a:xfrm>
            <a:off x="8984554" y="182917"/>
            <a:ext cx="2929956" cy="1765486"/>
          </a:xfrm>
          <a:prstGeom prst="rect">
            <a:avLst/>
          </a:prstGeom>
          <a:ln>
            <a:solidFill>
              <a:srgbClr val="383838"/>
            </a:solidFill>
          </a:ln>
        </p:spPr>
      </p:pic>
      <p:sp>
        <p:nvSpPr>
          <p:cNvPr id="7" name="標題 6">
            <a:extLst>
              <a:ext uri="{FF2B5EF4-FFF2-40B4-BE49-F238E27FC236}">
                <a16:creationId xmlns:a16="http://schemas.microsoft.com/office/drawing/2014/main" id="{9782DCD9-EDAF-4411-97D2-9F3A7113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2698175" cy="480131"/>
          </a:xfrm>
        </p:spPr>
        <p:txBody>
          <a:bodyPr/>
          <a:lstStyle/>
          <a:p>
            <a:r>
              <a:rPr lang="zh-TW" altLang="en-US" dirty="0"/>
              <a:t>繼電器驅動控制</a:t>
            </a:r>
          </a:p>
        </p:txBody>
      </p:sp>
    </p:spTree>
    <p:extLst>
      <p:ext uri="{BB962C8B-B14F-4D97-AF65-F5344CB8AC3E}">
        <p14:creationId xmlns:p14="http://schemas.microsoft.com/office/powerpoint/2010/main" val="362714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283C32-FB13-4EB9-9E9F-74265DA223C3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程式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53BBF4D-D6DC-45E2-AB15-623B20D87D1E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2-2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5E2CA50-5FD0-4AD6-86B7-CAEEEC28225C}"/>
              </a:ext>
            </a:extLst>
          </p:cNvPr>
          <p:cNvSpPr/>
          <p:nvPr/>
        </p:nvSpPr>
        <p:spPr>
          <a:xfrm>
            <a:off x="2220686" y="1315033"/>
            <a:ext cx="7758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00"/>
                </a:solidFill>
              </a:rPr>
              <a:t>Relay</a:t>
            </a:r>
            <a:r>
              <a:rPr lang="zh-TW" altLang="en-US" sz="2400" dirty="0">
                <a:solidFill>
                  <a:srgbClr val="000000"/>
                </a:solidFill>
              </a:rPr>
              <a:t>程式控制繼電器</a:t>
            </a:r>
            <a:r>
              <a:rPr lang="en-US" altLang="zh-TW" sz="2400" dirty="0">
                <a:solidFill>
                  <a:srgbClr val="000000"/>
                </a:solidFill>
              </a:rPr>
              <a:t>ON-&gt;OFF-&gt;ON</a:t>
            </a:r>
            <a:r>
              <a:rPr lang="zh-TW" altLang="en-US" sz="2400" dirty="0">
                <a:solidFill>
                  <a:srgbClr val="000000"/>
                </a:solidFill>
              </a:rPr>
              <a:t>的切換時間各一秒</a:t>
            </a:r>
            <a:endParaRPr lang="en-US" altLang="zh-TW" sz="2400" dirty="0">
              <a:solidFill>
                <a:srgbClr val="00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D19FC5E-3289-4A68-98FF-150C6558D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19" y="2075340"/>
            <a:ext cx="11390562" cy="3960000"/>
          </a:xfrm>
          <a:prstGeom prst="rect">
            <a:avLst/>
          </a:prstGeom>
        </p:spPr>
      </p:pic>
      <p:sp>
        <p:nvSpPr>
          <p:cNvPr id="7" name="標題 6">
            <a:extLst>
              <a:ext uri="{FF2B5EF4-FFF2-40B4-BE49-F238E27FC236}">
                <a16:creationId xmlns:a16="http://schemas.microsoft.com/office/drawing/2014/main" id="{4DAFDCF8-EE01-47EF-A328-47AEA756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2698175" cy="480131"/>
          </a:xfrm>
        </p:spPr>
        <p:txBody>
          <a:bodyPr/>
          <a:lstStyle/>
          <a:p>
            <a:r>
              <a:rPr lang="zh-TW" altLang="en-US" dirty="0"/>
              <a:t>繼電器驅動控制</a:t>
            </a:r>
          </a:p>
        </p:txBody>
      </p:sp>
    </p:spTree>
    <p:extLst>
      <p:ext uri="{BB962C8B-B14F-4D97-AF65-F5344CB8AC3E}">
        <p14:creationId xmlns:p14="http://schemas.microsoft.com/office/powerpoint/2010/main" val="277997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493A91F-9B57-4C63-9C93-070ADDE28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r="2036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63593CC-50DF-4754-8F30-2CFED2DC1B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E0D392E-670E-4050-8895-23DEC003AAE3}"/>
              </a:ext>
            </a:extLst>
          </p:cNvPr>
          <p:cNvSpPr/>
          <p:nvPr/>
        </p:nvSpPr>
        <p:spPr>
          <a:xfrm>
            <a:off x="0" y="2815771"/>
            <a:ext cx="12192000" cy="1451429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蜂鳴器實習</a:t>
            </a:r>
            <a:endParaRPr lang="en-US" altLang="zh-TW" sz="36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5A61CA4-CF26-4E45-90D3-3C4DF9DE92D7}"/>
              </a:ext>
            </a:extLst>
          </p:cNvPr>
          <p:cNvSpPr txBox="1"/>
          <p:nvPr/>
        </p:nvSpPr>
        <p:spPr>
          <a:xfrm>
            <a:off x="0" y="2234706"/>
            <a:ext cx="2339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4400" b="1" dirty="0">
                <a:solidFill>
                  <a:srgbClr val="383838"/>
                </a:solidFill>
                <a:cs typeface="Arial" panose="020B0604020202020204" pitchFamily="34" charset="0"/>
              </a:rPr>
              <a:t> 2-3</a:t>
            </a:r>
            <a:endParaRPr lang="zh-TW" altLang="en-US" sz="4400" b="1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4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5FEA13D-DA27-47B6-91CF-1253F8C1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1980029" cy="480131"/>
          </a:xfrm>
        </p:spPr>
        <p:txBody>
          <a:bodyPr/>
          <a:lstStyle/>
          <a:p>
            <a:r>
              <a:rPr lang="zh-TW" altLang="en-US" dirty="0"/>
              <a:t>蜂鳴器實習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076D68D-2BCF-4623-9693-1A757CB642D3}"/>
              </a:ext>
            </a:extLst>
          </p:cNvPr>
          <p:cNvSpPr/>
          <p:nvPr/>
        </p:nvSpPr>
        <p:spPr>
          <a:xfrm>
            <a:off x="2335077" y="1329866"/>
            <a:ext cx="9443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瞭解蜂鳴器的工作原理及使用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Arduino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程式控制方法。</a:t>
            </a:r>
            <a:endParaRPr lang="zh-TW" altLang="en-US" sz="2400" dirty="0">
              <a:latin typeface="+mj-lt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969702EA-EC6B-4BC6-856A-EEC7518CAAF9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目的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8709E86-9FBE-4B90-88D2-34001524A5A6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2-3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3FC8714-3822-4921-9B24-9EA1CD8E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554" y="2073988"/>
            <a:ext cx="6256893" cy="13717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8D161D1-033A-4D6F-A007-3C20BE60C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34" y="3728236"/>
            <a:ext cx="4534533" cy="23244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7175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5FEA13D-DA27-47B6-91CF-1253F8C1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29548"/>
            <a:ext cx="1980029" cy="480131"/>
          </a:xfrm>
        </p:spPr>
        <p:txBody>
          <a:bodyPr/>
          <a:lstStyle/>
          <a:p>
            <a:r>
              <a:rPr lang="zh-TW" altLang="en-US" dirty="0"/>
              <a:t>蜂鳴器實習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076D68D-2BCF-4623-9693-1A757CB642D3}"/>
              </a:ext>
            </a:extLst>
          </p:cNvPr>
          <p:cNvSpPr/>
          <p:nvPr/>
        </p:nvSpPr>
        <p:spPr>
          <a:xfrm>
            <a:off x="2335077" y="1329866"/>
            <a:ext cx="94436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本實習使用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Arduino MEGA2560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控制蜂鳴器發出聲音。</a:t>
            </a:r>
            <a:endParaRPr lang="en-US" altLang="zh-TW" sz="24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程式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一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)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中控制蜂鳴器間隔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1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秒發出嗶聲。</a:t>
            </a:r>
            <a:endParaRPr lang="en-US" altLang="zh-TW" sz="24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程式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二</a:t>
            </a: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)</a:t>
            </a:r>
            <a:r>
              <a:rPr lang="zh-TW" altLang="en-US" sz="2400" dirty="0">
                <a:solidFill>
                  <a:srgbClr val="000000"/>
                </a:solidFill>
                <a:latin typeface="+mj-lt"/>
              </a:rPr>
              <a:t>中使用可變電阻控制蜂鳴器嗶聲的頻率。</a:t>
            </a:r>
            <a:endParaRPr lang="zh-TW" altLang="en-US" sz="2400" dirty="0">
              <a:latin typeface="+mj-lt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969702EA-EC6B-4BC6-856A-EEC7518CAAF9}"/>
              </a:ext>
            </a:extLst>
          </p:cNvPr>
          <p:cNvSpPr/>
          <p:nvPr/>
        </p:nvSpPr>
        <p:spPr>
          <a:xfrm>
            <a:off x="805912" y="1329866"/>
            <a:ext cx="1296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功能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8709E86-9FBE-4B90-88D2-34001524A5A6}"/>
              </a:ext>
            </a:extLst>
          </p:cNvPr>
          <p:cNvSpPr/>
          <p:nvPr/>
        </p:nvSpPr>
        <p:spPr>
          <a:xfrm>
            <a:off x="149012" y="29029"/>
            <a:ext cx="207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solidFill>
                  <a:srgbClr val="383838"/>
                </a:solidFill>
                <a:cs typeface="Arial" panose="020B0604020202020204" pitchFamily="34" charset="0"/>
              </a:rPr>
              <a:t>實驗</a:t>
            </a:r>
            <a:r>
              <a:rPr lang="en-US" altLang="zh-TW" sz="1600" dirty="0">
                <a:solidFill>
                  <a:srgbClr val="383838"/>
                </a:solidFill>
                <a:cs typeface="Arial" panose="020B0604020202020204" pitchFamily="34" charset="0"/>
              </a:rPr>
              <a:t> 2-3</a:t>
            </a:r>
            <a:endParaRPr lang="zh-TW" altLang="en-US" sz="1600" dirty="0">
              <a:solidFill>
                <a:srgbClr val="383838"/>
              </a:solidFill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201A0FE-BEB5-4B7A-AF1A-342D16136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044" y="353293"/>
            <a:ext cx="1697833" cy="19531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D760A39-E9BB-4135-B432-4DA889A0C1A9}"/>
              </a:ext>
            </a:extLst>
          </p:cNvPr>
          <p:cNvSpPr/>
          <p:nvPr/>
        </p:nvSpPr>
        <p:spPr>
          <a:xfrm>
            <a:off x="682171" y="6068015"/>
            <a:ext cx="509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https://blog.jmaker.com.tw/arduino-buzzer/</a:t>
            </a:r>
          </a:p>
        </p:txBody>
      </p:sp>
      <p:pic>
        <p:nvPicPr>
          <p:cNvPr id="1026" name="Picture 2" descr="buzzer-5-1">
            <a:extLst>
              <a:ext uri="{FF2B5EF4-FFF2-40B4-BE49-F238E27FC236}">
                <a16:creationId xmlns:a16="http://schemas.microsoft.com/office/drawing/2014/main" id="{4E351DFE-27F0-4FBB-96EF-4D72512E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42" y="3089272"/>
            <a:ext cx="4324324" cy="288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8FC202-B8C4-48A4-8BAC-040C1885E9B5}"/>
              </a:ext>
            </a:extLst>
          </p:cNvPr>
          <p:cNvSpPr/>
          <p:nvPr/>
        </p:nvSpPr>
        <p:spPr>
          <a:xfrm>
            <a:off x="5682712" y="371017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20825" indent="-1520825"/>
            <a:r>
              <a:rPr lang="zh-TW" altLang="en-US" sz="2000" dirty="0">
                <a:solidFill>
                  <a:srgbClr val="222222"/>
                </a:solidFill>
                <a:latin typeface="Helvetica Neue"/>
              </a:rPr>
              <a:t>有源蜂鳴器：內建一組固定的頻率，只要接通電源，就會發出固定的音調。</a:t>
            </a:r>
            <a:endParaRPr lang="en-US" altLang="zh-TW" sz="2000" dirty="0">
              <a:solidFill>
                <a:srgbClr val="222222"/>
              </a:solidFill>
              <a:latin typeface="Helvetica Neue"/>
            </a:endParaRPr>
          </a:p>
          <a:p>
            <a:pPr marL="1520825" indent="-1520825"/>
            <a:endParaRPr lang="en-US" altLang="zh-TW" sz="2000" dirty="0">
              <a:solidFill>
                <a:srgbClr val="222222"/>
              </a:solidFill>
              <a:latin typeface="Helvetica Neue"/>
            </a:endParaRPr>
          </a:p>
          <a:p>
            <a:pPr marL="1520825" indent="-1520825"/>
            <a:r>
              <a:rPr lang="zh-TW" altLang="en-US" sz="2000" dirty="0">
                <a:solidFill>
                  <a:srgbClr val="222222"/>
                </a:solidFill>
                <a:latin typeface="Helvetica Neue"/>
              </a:rPr>
              <a:t>無源蜂源器：必須透過程式，告訴它頻率，才能得到所需的音調，但我們就可以利用它來播放簡單的旋律了！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5413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自訂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3838"/>
      </a:accent1>
      <a:accent2>
        <a:srgbClr val="FFC000"/>
      </a:accent2>
      <a:accent3>
        <a:srgbClr val="FF3755"/>
      </a:accent3>
      <a:accent4>
        <a:srgbClr val="0073BE"/>
      </a:accent4>
      <a:accent5>
        <a:srgbClr val="009146"/>
      </a:accent5>
      <a:accent6>
        <a:srgbClr val="550050"/>
      </a:accent6>
      <a:hlink>
        <a:srgbClr val="0563C1"/>
      </a:hlink>
      <a:folHlink>
        <a:srgbClr val="954F72"/>
      </a:folHlink>
    </a:clrScheme>
    <a:fontScheme name="自訂 2">
      <a:majorFont>
        <a:latin typeface="Century Gothic"/>
        <a:ea typeface="微軟正黑體"/>
        <a:cs typeface=""/>
      </a:majorFont>
      <a:minorFont>
        <a:latin typeface="Century Gothic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24916</TotalTime>
  <Words>1526</Words>
  <Application>Microsoft Office PowerPoint</Application>
  <PresentationFormat>寬螢幕</PresentationFormat>
  <Paragraphs>131</Paragraphs>
  <Slides>29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Helvetica Neue</vt:lpstr>
      <vt:lpstr>微軟正黑體</vt:lpstr>
      <vt:lpstr>新細明體</vt:lpstr>
      <vt:lpstr>標楷體T霄...</vt:lpstr>
      <vt:lpstr>Arial</vt:lpstr>
      <vt:lpstr>Calibri</vt:lpstr>
      <vt:lpstr>Century Gothic</vt:lpstr>
      <vt:lpstr>Office 佈景主題</vt:lpstr>
      <vt:lpstr>PowerPoint 簡報</vt:lpstr>
      <vt:lpstr>繼電器驅動控制</vt:lpstr>
      <vt:lpstr>繼電器驅動控制</vt:lpstr>
      <vt:lpstr>繼電器驅動控制</vt:lpstr>
      <vt:lpstr>繼電器驅動控制</vt:lpstr>
      <vt:lpstr>繼電器驅動控制</vt:lpstr>
      <vt:lpstr>PowerPoint 簡報</vt:lpstr>
      <vt:lpstr>蜂鳴器實習</vt:lpstr>
      <vt:lpstr>蜂鳴器實習</vt:lpstr>
      <vt:lpstr>蜂鳴器實習</vt:lpstr>
      <vt:lpstr>蜂鳴器實習</vt:lpstr>
      <vt:lpstr>蜂鳴器實習</vt:lpstr>
      <vt:lpstr>蜂鳴器實習</vt:lpstr>
      <vt:lpstr>PowerPoint 簡報</vt:lpstr>
      <vt:lpstr>RGB LED混光實習</vt:lpstr>
      <vt:lpstr>RGB LED混光實習</vt:lpstr>
      <vt:lpstr>RGB LED混光實習</vt:lpstr>
      <vt:lpstr>RGB LED混光實習</vt:lpstr>
      <vt:lpstr>RGB LED混光實習</vt:lpstr>
      <vt:lpstr>RGB LED混光實習</vt:lpstr>
      <vt:lpstr>RGB LED混光實習</vt:lpstr>
      <vt:lpstr>PowerPoint 簡報</vt:lpstr>
      <vt:lpstr>可變電阻之類比/數位轉換實驗</vt:lpstr>
      <vt:lpstr>可變電阻之類比/數位轉換實驗</vt:lpstr>
      <vt:lpstr>可變電阻之類比/數位轉換實驗</vt:lpstr>
      <vt:lpstr>可變電阻之類比/數位轉換實驗</vt:lpstr>
      <vt:lpstr>可變電阻之類比/數位轉換實驗</vt:lpstr>
      <vt:lpstr>RGB LED混光實習</vt:lpstr>
      <vt:lpstr>Work 03：2-2、2-3、2-5、2-10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Kuo-Chuan Wu</dc:creator>
  <cp:lastModifiedBy>Kuo-Chuan Wu</cp:lastModifiedBy>
  <cp:revision>419</cp:revision>
  <dcterms:created xsi:type="dcterms:W3CDTF">2021-02-22T02:12:20Z</dcterms:created>
  <dcterms:modified xsi:type="dcterms:W3CDTF">2021-11-23T08:01:47Z</dcterms:modified>
</cp:coreProperties>
</file>